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5"/>
  </p:notesMasterIdLst>
  <p:handoutMasterIdLst>
    <p:handoutMasterId r:id="rId16"/>
  </p:handoutMasterIdLst>
  <p:sldIdLst>
    <p:sldId id="288" r:id="rId5"/>
    <p:sldId id="441" r:id="rId6"/>
    <p:sldId id="275" r:id="rId7"/>
    <p:sldId id="291" r:id="rId8"/>
    <p:sldId id="292" r:id="rId9"/>
    <p:sldId id="431" r:id="rId10"/>
    <p:sldId id="430" r:id="rId11"/>
    <p:sldId id="283" r:id="rId12"/>
    <p:sldId id="297"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one, Gene" initials="SG" lastIdx="4" clrIdx="6">
    <p:extLst>
      <p:ext uri="{19B8F6BF-5375-455C-9EA6-DF929625EA0E}">
        <p15:presenceInfo xmlns:p15="http://schemas.microsoft.com/office/powerpoint/2012/main" userId="S::stone@loma.org::86e50f65-f3f5-4b8c-b5ad-7d38fc72961f" providerId="AD"/>
      </p:ext>
    </p:extLst>
  </p:cmAuthor>
  <p:cmAuthor id="1" name="Crane, Carie" initials="CC" lastIdx="25" clrIdx="0">
    <p:extLst>
      <p:ext uri="{19B8F6BF-5375-455C-9EA6-DF929625EA0E}">
        <p15:presenceInfo xmlns:p15="http://schemas.microsoft.com/office/powerpoint/2012/main" userId="S-1-5-21-3670347269-1734258486-2757495605-8895" providerId="AD"/>
      </p:ext>
    </p:extLst>
  </p:cmAuthor>
  <p:cmAuthor id="8" name="Cindy Henry" initials="CH" lastIdx="3" clrIdx="7">
    <p:extLst>
      <p:ext uri="{19B8F6BF-5375-455C-9EA6-DF929625EA0E}">
        <p15:presenceInfo xmlns:p15="http://schemas.microsoft.com/office/powerpoint/2012/main" userId="Cindy Henry" providerId="None"/>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9" name="Mayers, Donna" initials="MD" lastIdx="2" clrIdx="8">
    <p:extLst>
      <p:ext uri="{19B8F6BF-5375-455C-9EA6-DF929625EA0E}">
        <p15:presenceInfo xmlns:p15="http://schemas.microsoft.com/office/powerpoint/2012/main" userId="S-1-5-21-3670347269-1734258486-2757495605-26761"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Korb, Kelly" initials="KK" lastIdx="16" clrIdx="5">
    <p:extLst>
      <p:ext uri="{19B8F6BF-5375-455C-9EA6-DF929625EA0E}">
        <p15:presenceInfo xmlns:p15="http://schemas.microsoft.com/office/powerpoint/2012/main" userId="ca63a981971a4e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8E5"/>
    <a:srgbClr val="002F70"/>
    <a:srgbClr val="FAC809"/>
    <a:srgbClr val="01427B"/>
    <a:srgbClr val="F7921D"/>
    <a:srgbClr val="008145"/>
    <a:srgbClr val="0B9EC1"/>
    <a:srgbClr val="51B9EA"/>
    <a:srgbClr val="008599"/>
    <a:srgbClr val="4E4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72" autoAdjust="0"/>
  </p:normalViewPr>
  <p:slideViewPr>
    <p:cSldViewPr snapToGrid="0">
      <p:cViewPr varScale="1">
        <p:scale>
          <a:sx n="70" d="100"/>
          <a:sy n="70" d="100"/>
        </p:scale>
        <p:origin x="500" y="5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274D2-D39F-4744-9509-FA10F85C2C13}" type="doc">
      <dgm:prSet loTypeId="urn:microsoft.com/office/officeart/2005/8/layout/pyramid1" loCatId="pyramid" qsTypeId="urn:microsoft.com/office/officeart/2005/8/quickstyle/simple1" qsCatId="simple" csTypeId="urn:microsoft.com/office/officeart/2005/8/colors/accent1_4" csCatId="accent1" phldr="1"/>
      <dgm:spPr/>
    </dgm:pt>
    <dgm:pt modelId="{1BC6106A-E0D6-484B-B0A7-31FA1637FA58}">
      <dgm:prSet phldrT="[Text]" custT="1"/>
      <dgm:spPr>
        <a:solidFill>
          <a:srgbClr val="FAC809"/>
        </a:solidFill>
      </dgm:spPr>
      <dgm:t>
        <a:bodyPr/>
        <a:lstStyle/>
        <a:p>
          <a:r>
            <a:rPr lang="en-US" sz="2400" dirty="0">
              <a:solidFill>
                <a:schemeClr val="tx1"/>
              </a:solidFill>
            </a:rPr>
            <a:t>Financial acumen</a:t>
          </a:r>
        </a:p>
        <a:p>
          <a:r>
            <a:rPr lang="en-US" sz="2400" dirty="0">
              <a:solidFill>
                <a:schemeClr val="tx1"/>
              </a:solidFill>
            </a:rPr>
            <a:t>Risk management</a:t>
          </a:r>
        </a:p>
        <a:p>
          <a:r>
            <a:rPr lang="en-US" sz="2400" dirty="0">
              <a:solidFill>
                <a:schemeClr val="tx1"/>
              </a:solidFill>
            </a:rPr>
            <a:t>Product design</a:t>
          </a:r>
        </a:p>
      </dgm:t>
    </dgm:pt>
    <dgm:pt modelId="{0D31C8C3-F10C-45D5-9C28-0906336F27A8}" type="parTrans" cxnId="{482371EC-0BE1-422C-8F93-D412A5B8DA7D}">
      <dgm:prSet/>
      <dgm:spPr/>
      <dgm:t>
        <a:bodyPr/>
        <a:lstStyle/>
        <a:p>
          <a:endParaRPr lang="en-US"/>
        </a:p>
      </dgm:t>
    </dgm:pt>
    <dgm:pt modelId="{04A2BC80-6EE0-42DC-B590-279A12058690}" type="sibTrans" cxnId="{482371EC-0BE1-422C-8F93-D412A5B8DA7D}">
      <dgm:prSet/>
      <dgm:spPr/>
      <dgm:t>
        <a:bodyPr/>
        <a:lstStyle/>
        <a:p>
          <a:endParaRPr lang="en-US"/>
        </a:p>
      </dgm:t>
    </dgm:pt>
    <dgm:pt modelId="{EF250C0D-A7B7-4AA8-A648-77558ECC1F2C}">
      <dgm:prSet phldrT="[Text]" custT="1"/>
      <dgm:spPr>
        <a:solidFill>
          <a:srgbClr val="008145"/>
        </a:solidFill>
      </dgm:spPr>
      <dgm:t>
        <a:bodyPr/>
        <a:lstStyle/>
        <a:p>
          <a:r>
            <a:rPr lang="en-US" sz="2400" dirty="0">
              <a:solidFill>
                <a:schemeClr val="bg1"/>
              </a:solidFill>
            </a:rPr>
            <a:t>Insurance and risk basics</a:t>
          </a:r>
        </a:p>
        <a:p>
          <a:r>
            <a:rPr lang="en-US" sz="2400" dirty="0">
              <a:solidFill>
                <a:schemeClr val="bg1"/>
              </a:solidFill>
            </a:rPr>
            <a:t>Industry overview</a:t>
          </a:r>
        </a:p>
        <a:p>
          <a:r>
            <a:rPr lang="en-US" sz="2400" dirty="0">
              <a:solidFill>
                <a:schemeClr val="bg1"/>
              </a:solidFill>
            </a:rPr>
            <a:t>The </a:t>
          </a:r>
          <a:r>
            <a:rPr lang="en-US" sz="2400" u="none" strike="noStrike" dirty="0">
              <a:solidFill>
                <a:schemeClr val="bg1"/>
              </a:solidFill>
            </a:rPr>
            <a:t>insurance</a:t>
          </a:r>
          <a:r>
            <a:rPr lang="en-US" sz="2400" dirty="0">
              <a:solidFill>
                <a:schemeClr val="bg1"/>
              </a:solidFill>
            </a:rPr>
            <a:t> policy lifecycle</a:t>
          </a:r>
        </a:p>
        <a:p>
          <a:r>
            <a:rPr lang="en-US" sz="2400" dirty="0">
              <a:solidFill>
                <a:schemeClr val="bg1"/>
              </a:solidFill>
            </a:rPr>
            <a:t>Underwriting fundamentals </a:t>
          </a:r>
        </a:p>
      </dgm:t>
    </dgm:pt>
    <dgm:pt modelId="{D54B4EFC-A9F1-4BA8-B730-D973C8B72C68}" type="parTrans" cxnId="{B8ECD270-0B46-4F94-BBCC-91326EEA8161}">
      <dgm:prSet/>
      <dgm:spPr/>
      <dgm:t>
        <a:bodyPr/>
        <a:lstStyle/>
        <a:p>
          <a:endParaRPr lang="en-US"/>
        </a:p>
      </dgm:t>
    </dgm:pt>
    <dgm:pt modelId="{7FD788F1-48F9-43C9-B9BD-62BD99CED69F}" type="sibTrans" cxnId="{B8ECD270-0B46-4F94-BBCC-91326EEA8161}">
      <dgm:prSet/>
      <dgm:spPr/>
      <dgm:t>
        <a:bodyPr/>
        <a:lstStyle/>
        <a:p>
          <a:endParaRPr lang="en-US"/>
        </a:p>
      </dgm:t>
    </dgm:pt>
    <dgm:pt modelId="{E3AD21E1-1D4F-46A5-BE8A-3DB1F4C4E57B}">
      <dgm:prSet phldrT="[Text]"/>
      <dgm:spPr>
        <a:solidFill>
          <a:srgbClr val="0B9EC1"/>
        </a:solidFill>
      </dgm:spPr>
      <dgm:t>
        <a:bodyPr/>
        <a:lstStyle/>
        <a:p>
          <a:r>
            <a:rPr lang="en-US" dirty="0"/>
            <a:t>   </a:t>
          </a:r>
        </a:p>
      </dgm:t>
    </dgm:pt>
    <dgm:pt modelId="{CD1D35FC-8FFA-40B5-85FA-3E6D113EB8B6}" type="sibTrans" cxnId="{408D8FB3-F975-45DF-9971-4A5E7659E15C}">
      <dgm:prSet/>
      <dgm:spPr/>
      <dgm:t>
        <a:bodyPr/>
        <a:lstStyle/>
        <a:p>
          <a:endParaRPr lang="en-US"/>
        </a:p>
      </dgm:t>
    </dgm:pt>
    <dgm:pt modelId="{98B3051F-DC9E-4B48-A2B6-C3C02FD4B4DC}" type="parTrans" cxnId="{408D8FB3-F975-45DF-9971-4A5E7659E15C}">
      <dgm:prSet/>
      <dgm:spPr/>
      <dgm:t>
        <a:bodyPr/>
        <a:lstStyle/>
        <a:p>
          <a:endParaRPr lang="en-US"/>
        </a:p>
      </dgm:t>
    </dgm:pt>
    <dgm:pt modelId="{C3FA6AFF-A768-451F-AC0F-3D74F0B35E2F}" type="pres">
      <dgm:prSet presAssocID="{3A0274D2-D39F-4744-9509-FA10F85C2C13}" presName="Name0" presStyleCnt="0">
        <dgm:presLayoutVars>
          <dgm:dir/>
          <dgm:animLvl val="lvl"/>
          <dgm:resizeHandles val="exact"/>
        </dgm:presLayoutVars>
      </dgm:prSet>
      <dgm:spPr/>
    </dgm:pt>
    <dgm:pt modelId="{BB4F5C89-F15A-4280-BE49-0246FFC04322}" type="pres">
      <dgm:prSet presAssocID="{E3AD21E1-1D4F-46A5-BE8A-3DB1F4C4E57B}" presName="Name8" presStyleCnt="0"/>
      <dgm:spPr/>
    </dgm:pt>
    <dgm:pt modelId="{DFDE35AE-F93D-4AC3-B25E-968911FF428A}" type="pres">
      <dgm:prSet presAssocID="{E3AD21E1-1D4F-46A5-BE8A-3DB1F4C4E57B}" presName="level" presStyleLbl="node1" presStyleIdx="0" presStyleCnt="3">
        <dgm:presLayoutVars>
          <dgm:chMax val="1"/>
          <dgm:bulletEnabled val="1"/>
        </dgm:presLayoutVars>
      </dgm:prSet>
      <dgm:spPr/>
    </dgm:pt>
    <dgm:pt modelId="{C850F206-D896-4521-9154-41F8A363D4DC}" type="pres">
      <dgm:prSet presAssocID="{E3AD21E1-1D4F-46A5-BE8A-3DB1F4C4E57B}" presName="levelTx" presStyleLbl="revTx" presStyleIdx="0" presStyleCnt="0">
        <dgm:presLayoutVars>
          <dgm:chMax val="1"/>
          <dgm:bulletEnabled val="1"/>
        </dgm:presLayoutVars>
      </dgm:prSet>
      <dgm:spPr/>
    </dgm:pt>
    <dgm:pt modelId="{0BFBBB65-AB1F-40B2-82E8-B424D620D612}" type="pres">
      <dgm:prSet presAssocID="{1BC6106A-E0D6-484B-B0A7-31FA1637FA58}" presName="Name8" presStyleCnt="0"/>
      <dgm:spPr/>
    </dgm:pt>
    <dgm:pt modelId="{353C3C05-4A6D-4FE7-8346-F59DCDE38BAC}" type="pres">
      <dgm:prSet presAssocID="{1BC6106A-E0D6-484B-B0A7-31FA1637FA58}" presName="level" presStyleLbl="node1" presStyleIdx="1" presStyleCnt="3">
        <dgm:presLayoutVars>
          <dgm:chMax val="1"/>
          <dgm:bulletEnabled val="1"/>
        </dgm:presLayoutVars>
      </dgm:prSet>
      <dgm:spPr/>
    </dgm:pt>
    <dgm:pt modelId="{CB327548-7841-4F9D-9341-F27FDFABFE4F}" type="pres">
      <dgm:prSet presAssocID="{1BC6106A-E0D6-484B-B0A7-31FA1637FA58}" presName="levelTx" presStyleLbl="revTx" presStyleIdx="0" presStyleCnt="0">
        <dgm:presLayoutVars>
          <dgm:chMax val="1"/>
          <dgm:bulletEnabled val="1"/>
        </dgm:presLayoutVars>
      </dgm:prSet>
      <dgm:spPr/>
    </dgm:pt>
    <dgm:pt modelId="{FBA4118E-6FE7-4CCD-BD08-624E1929754D}" type="pres">
      <dgm:prSet presAssocID="{EF250C0D-A7B7-4AA8-A648-77558ECC1F2C}" presName="Name8" presStyleCnt="0"/>
      <dgm:spPr/>
    </dgm:pt>
    <dgm:pt modelId="{117AF40E-174F-4A8C-B69B-8D57BCBB4D4F}" type="pres">
      <dgm:prSet presAssocID="{EF250C0D-A7B7-4AA8-A648-77558ECC1F2C}" presName="level" presStyleLbl="node1" presStyleIdx="2" presStyleCnt="3">
        <dgm:presLayoutVars>
          <dgm:chMax val="1"/>
          <dgm:bulletEnabled val="1"/>
        </dgm:presLayoutVars>
      </dgm:prSet>
      <dgm:spPr/>
    </dgm:pt>
    <dgm:pt modelId="{D88C3474-7280-4D1C-866D-0A6BA166C1C5}" type="pres">
      <dgm:prSet presAssocID="{EF250C0D-A7B7-4AA8-A648-77558ECC1F2C}" presName="levelTx" presStyleLbl="revTx" presStyleIdx="0" presStyleCnt="0">
        <dgm:presLayoutVars>
          <dgm:chMax val="1"/>
          <dgm:bulletEnabled val="1"/>
        </dgm:presLayoutVars>
      </dgm:prSet>
      <dgm:spPr/>
    </dgm:pt>
  </dgm:ptLst>
  <dgm:cxnLst>
    <dgm:cxn modelId="{B246A412-E0E9-49CC-ACAF-CA9E34241BDD}" type="presOf" srcId="{E3AD21E1-1D4F-46A5-BE8A-3DB1F4C4E57B}" destId="{C850F206-D896-4521-9154-41F8A363D4DC}" srcOrd="1" destOrd="0" presId="urn:microsoft.com/office/officeart/2005/8/layout/pyramid1"/>
    <dgm:cxn modelId="{5B0F4E70-AFA6-48E2-9F8F-886B935C5C08}" type="presOf" srcId="{EF250C0D-A7B7-4AA8-A648-77558ECC1F2C}" destId="{D88C3474-7280-4D1C-866D-0A6BA166C1C5}" srcOrd="1" destOrd="0" presId="urn:microsoft.com/office/officeart/2005/8/layout/pyramid1"/>
    <dgm:cxn modelId="{B8ECD270-0B46-4F94-BBCC-91326EEA8161}" srcId="{3A0274D2-D39F-4744-9509-FA10F85C2C13}" destId="{EF250C0D-A7B7-4AA8-A648-77558ECC1F2C}" srcOrd="2" destOrd="0" parTransId="{D54B4EFC-A9F1-4BA8-B730-D973C8B72C68}" sibTransId="{7FD788F1-48F9-43C9-B9BD-62BD99CED69F}"/>
    <dgm:cxn modelId="{46C5A47A-010B-4500-9360-6303D8E02265}" type="presOf" srcId="{3A0274D2-D39F-4744-9509-FA10F85C2C13}" destId="{C3FA6AFF-A768-451F-AC0F-3D74F0B35E2F}" srcOrd="0" destOrd="0" presId="urn:microsoft.com/office/officeart/2005/8/layout/pyramid1"/>
    <dgm:cxn modelId="{5EBED183-64AD-44E0-86E9-D32FBF2EB318}" type="presOf" srcId="{1BC6106A-E0D6-484B-B0A7-31FA1637FA58}" destId="{353C3C05-4A6D-4FE7-8346-F59DCDE38BAC}" srcOrd="0" destOrd="0" presId="urn:microsoft.com/office/officeart/2005/8/layout/pyramid1"/>
    <dgm:cxn modelId="{408D8FB3-F975-45DF-9971-4A5E7659E15C}" srcId="{3A0274D2-D39F-4744-9509-FA10F85C2C13}" destId="{E3AD21E1-1D4F-46A5-BE8A-3DB1F4C4E57B}" srcOrd="0" destOrd="0" parTransId="{98B3051F-DC9E-4B48-A2B6-C3C02FD4B4DC}" sibTransId="{CD1D35FC-8FFA-40B5-85FA-3E6D113EB8B6}"/>
    <dgm:cxn modelId="{4AF575D6-4077-4AA3-9B68-E8ACF2C5A6E9}" type="presOf" srcId="{EF250C0D-A7B7-4AA8-A648-77558ECC1F2C}" destId="{117AF40E-174F-4A8C-B69B-8D57BCBB4D4F}" srcOrd="0" destOrd="0" presId="urn:microsoft.com/office/officeart/2005/8/layout/pyramid1"/>
    <dgm:cxn modelId="{482371EC-0BE1-422C-8F93-D412A5B8DA7D}" srcId="{3A0274D2-D39F-4744-9509-FA10F85C2C13}" destId="{1BC6106A-E0D6-484B-B0A7-31FA1637FA58}" srcOrd="1" destOrd="0" parTransId="{0D31C8C3-F10C-45D5-9C28-0906336F27A8}" sibTransId="{04A2BC80-6EE0-42DC-B590-279A12058690}"/>
    <dgm:cxn modelId="{359305EF-1C8D-4B2B-A88D-570AED792162}" type="presOf" srcId="{1BC6106A-E0D6-484B-B0A7-31FA1637FA58}" destId="{CB327548-7841-4F9D-9341-F27FDFABFE4F}" srcOrd="1" destOrd="0" presId="urn:microsoft.com/office/officeart/2005/8/layout/pyramid1"/>
    <dgm:cxn modelId="{C3E3FFF1-EA8E-4928-8263-C5954F2C6892}" type="presOf" srcId="{E3AD21E1-1D4F-46A5-BE8A-3DB1F4C4E57B}" destId="{DFDE35AE-F93D-4AC3-B25E-968911FF428A}" srcOrd="0" destOrd="0" presId="urn:microsoft.com/office/officeart/2005/8/layout/pyramid1"/>
    <dgm:cxn modelId="{E44D4F75-9A0E-4B42-86DF-75A6DC1894EB}" type="presParOf" srcId="{C3FA6AFF-A768-451F-AC0F-3D74F0B35E2F}" destId="{BB4F5C89-F15A-4280-BE49-0246FFC04322}" srcOrd="0" destOrd="0" presId="urn:microsoft.com/office/officeart/2005/8/layout/pyramid1"/>
    <dgm:cxn modelId="{63275900-8C64-4FC4-80C1-7EAC11DA4375}" type="presParOf" srcId="{BB4F5C89-F15A-4280-BE49-0246FFC04322}" destId="{DFDE35AE-F93D-4AC3-B25E-968911FF428A}" srcOrd="0" destOrd="0" presId="urn:microsoft.com/office/officeart/2005/8/layout/pyramid1"/>
    <dgm:cxn modelId="{6DC39923-DA84-4450-805B-F0CA6673E0A2}" type="presParOf" srcId="{BB4F5C89-F15A-4280-BE49-0246FFC04322}" destId="{C850F206-D896-4521-9154-41F8A363D4DC}" srcOrd="1" destOrd="0" presId="urn:microsoft.com/office/officeart/2005/8/layout/pyramid1"/>
    <dgm:cxn modelId="{369326E9-E78A-4B10-ADB0-21F026023A79}" type="presParOf" srcId="{C3FA6AFF-A768-451F-AC0F-3D74F0B35E2F}" destId="{0BFBBB65-AB1F-40B2-82E8-B424D620D612}" srcOrd="1" destOrd="0" presId="urn:microsoft.com/office/officeart/2005/8/layout/pyramid1"/>
    <dgm:cxn modelId="{AFB6031A-03A1-482D-BA30-82A670CEFD04}" type="presParOf" srcId="{0BFBBB65-AB1F-40B2-82E8-B424D620D612}" destId="{353C3C05-4A6D-4FE7-8346-F59DCDE38BAC}" srcOrd="0" destOrd="0" presId="urn:microsoft.com/office/officeart/2005/8/layout/pyramid1"/>
    <dgm:cxn modelId="{1D85D46E-42D4-4DE7-B41C-9215EB3A5E52}" type="presParOf" srcId="{0BFBBB65-AB1F-40B2-82E8-B424D620D612}" destId="{CB327548-7841-4F9D-9341-F27FDFABFE4F}" srcOrd="1" destOrd="0" presId="urn:microsoft.com/office/officeart/2005/8/layout/pyramid1"/>
    <dgm:cxn modelId="{EEB443A7-01BC-4D48-9A07-0FF2E0E02E5B}" type="presParOf" srcId="{C3FA6AFF-A768-451F-AC0F-3D74F0B35E2F}" destId="{FBA4118E-6FE7-4CCD-BD08-624E1929754D}" srcOrd="2" destOrd="0" presId="urn:microsoft.com/office/officeart/2005/8/layout/pyramid1"/>
    <dgm:cxn modelId="{BD5533A6-1A59-4BF9-9B84-608776668C9B}" type="presParOf" srcId="{FBA4118E-6FE7-4CCD-BD08-624E1929754D}" destId="{117AF40E-174F-4A8C-B69B-8D57BCBB4D4F}" srcOrd="0" destOrd="0" presId="urn:microsoft.com/office/officeart/2005/8/layout/pyramid1"/>
    <dgm:cxn modelId="{F2D5CDC7-4D19-4E72-86D6-210814F7047F}" type="presParOf" srcId="{FBA4118E-6FE7-4CCD-BD08-624E1929754D}" destId="{D88C3474-7280-4D1C-866D-0A6BA166C1C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E35AE-F93D-4AC3-B25E-968911FF428A}">
      <dsp:nvSpPr>
        <dsp:cNvPr id="0" name=""/>
        <dsp:cNvSpPr/>
      </dsp:nvSpPr>
      <dsp:spPr>
        <a:xfrm>
          <a:off x="2768202" y="0"/>
          <a:ext cx="2768202" cy="1902367"/>
        </a:xfrm>
        <a:prstGeom prst="trapezoid">
          <a:avLst>
            <a:gd name="adj" fmla="val 72757"/>
          </a:avLst>
        </a:prstGeom>
        <a:solidFill>
          <a:srgbClr val="0B9E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768202" y="0"/>
        <a:ext cx="2768202" cy="1902367"/>
      </dsp:txXfrm>
    </dsp:sp>
    <dsp:sp modelId="{353C3C05-4A6D-4FE7-8346-F59DCDE38BAC}">
      <dsp:nvSpPr>
        <dsp:cNvPr id="0" name=""/>
        <dsp:cNvSpPr/>
      </dsp:nvSpPr>
      <dsp:spPr>
        <a:xfrm>
          <a:off x="1384101" y="1902367"/>
          <a:ext cx="5536404" cy="1902367"/>
        </a:xfrm>
        <a:prstGeom prst="trapezoid">
          <a:avLst>
            <a:gd name="adj" fmla="val 72757"/>
          </a:avLst>
        </a:prstGeom>
        <a:solidFill>
          <a:srgbClr val="FAC8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Financial acumen</a:t>
          </a:r>
        </a:p>
        <a:p>
          <a:pPr marL="0" lvl="0" indent="0" algn="ctr" defTabSz="1066800">
            <a:lnSpc>
              <a:spcPct val="90000"/>
            </a:lnSpc>
            <a:spcBef>
              <a:spcPct val="0"/>
            </a:spcBef>
            <a:spcAft>
              <a:spcPct val="35000"/>
            </a:spcAft>
            <a:buNone/>
          </a:pPr>
          <a:r>
            <a:rPr lang="en-US" sz="2400" kern="1200" dirty="0">
              <a:solidFill>
                <a:schemeClr val="tx1"/>
              </a:solidFill>
            </a:rPr>
            <a:t>Risk management</a:t>
          </a:r>
        </a:p>
        <a:p>
          <a:pPr marL="0" lvl="0" indent="0" algn="ctr" defTabSz="1066800">
            <a:lnSpc>
              <a:spcPct val="90000"/>
            </a:lnSpc>
            <a:spcBef>
              <a:spcPct val="0"/>
            </a:spcBef>
            <a:spcAft>
              <a:spcPct val="35000"/>
            </a:spcAft>
            <a:buNone/>
          </a:pPr>
          <a:r>
            <a:rPr lang="en-US" sz="2400" kern="1200" dirty="0">
              <a:solidFill>
                <a:schemeClr val="tx1"/>
              </a:solidFill>
            </a:rPr>
            <a:t>Product design</a:t>
          </a:r>
        </a:p>
      </dsp:txBody>
      <dsp:txXfrm>
        <a:off x="2352971" y="1902367"/>
        <a:ext cx="3598663" cy="1902367"/>
      </dsp:txXfrm>
    </dsp:sp>
    <dsp:sp modelId="{117AF40E-174F-4A8C-B69B-8D57BCBB4D4F}">
      <dsp:nvSpPr>
        <dsp:cNvPr id="0" name=""/>
        <dsp:cNvSpPr/>
      </dsp:nvSpPr>
      <dsp:spPr>
        <a:xfrm>
          <a:off x="0" y="3804734"/>
          <a:ext cx="8304607" cy="1902367"/>
        </a:xfrm>
        <a:prstGeom prst="trapezoid">
          <a:avLst>
            <a:gd name="adj" fmla="val 72757"/>
          </a:avLst>
        </a:prstGeom>
        <a:solidFill>
          <a:srgbClr val="0081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Insurance and risk basics</a:t>
          </a:r>
        </a:p>
        <a:p>
          <a:pPr marL="0" lvl="0" indent="0" algn="ctr" defTabSz="1066800">
            <a:lnSpc>
              <a:spcPct val="90000"/>
            </a:lnSpc>
            <a:spcBef>
              <a:spcPct val="0"/>
            </a:spcBef>
            <a:spcAft>
              <a:spcPct val="35000"/>
            </a:spcAft>
            <a:buNone/>
          </a:pPr>
          <a:r>
            <a:rPr lang="en-US" sz="2400" kern="1200" dirty="0">
              <a:solidFill>
                <a:schemeClr val="bg1"/>
              </a:solidFill>
            </a:rPr>
            <a:t>Industry overview</a:t>
          </a:r>
        </a:p>
        <a:p>
          <a:pPr marL="0" lvl="0" indent="0" algn="ctr" defTabSz="1066800">
            <a:lnSpc>
              <a:spcPct val="90000"/>
            </a:lnSpc>
            <a:spcBef>
              <a:spcPct val="0"/>
            </a:spcBef>
            <a:spcAft>
              <a:spcPct val="35000"/>
            </a:spcAft>
            <a:buNone/>
          </a:pPr>
          <a:r>
            <a:rPr lang="en-US" sz="2400" kern="1200" dirty="0">
              <a:solidFill>
                <a:schemeClr val="bg1"/>
              </a:solidFill>
            </a:rPr>
            <a:t>The </a:t>
          </a:r>
          <a:r>
            <a:rPr lang="en-US" sz="2400" u="none" strike="noStrike" kern="1200" dirty="0">
              <a:solidFill>
                <a:schemeClr val="bg1"/>
              </a:solidFill>
            </a:rPr>
            <a:t>insurance</a:t>
          </a:r>
          <a:r>
            <a:rPr lang="en-US" sz="2400" kern="1200" dirty="0">
              <a:solidFill>
                <a:schemeClr val="bg1"/>
              </a:solidFill>
            </a:rPr>
            <a:t> policy lifecycle</a:t>
          </a:r>
        </a:p>
        <a:p>
          <a:pPr marL="0" lvl="0" indent="0" algn="ctr" defTabSz="1066800">
            <a:lnSpc>
              <a:spcPct val="90000"/>
            </a:lnSpc>
            <a:spcBef>
              <a:spcPct val="0"/>
            </a:spcBef>
            <a:spcAft>
              <a:spcPct val="35000"/>
            </a:spcAft>
            <a:buNone/>
          </a:pPr>
          <a:r>
            <a:rPr lang="en-US" sz="2400" kern="1200" dirty="0">
              <a:solidFill>
                <a:schemeClr val="bg1"/>
              </a:solidFill>
            </a:rPr>
            <a:t>Underwriting fundamentals </a:t>
          </a:r>
        </a:p>
      </dsp:txBody>
      <dsp:txXfrm>
        <a:off x="1453306" y="3804734"/>
        <a:ext cx="5397994" cy="19023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6/28/2024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6/28/2024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69021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Our company has invested in upskilling and reskilling our workforce. Our associates also need expanded understanding of our business and the insurance industry to apply those new skills in the real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Our associates also want to take advantage of other opportunities</a:t>
            </a:r>
            <a:r>
              <a:rPr lang="en-US" sz="1200" b="0" i="0" kern="1200" baseline="0" dirty="0">
                <a:solidFill>
                  <a:schemeClr val="tx1"/>
                </a:solidFill>
                <a:effectLst/>
                <a:latin typeface="+mn-lt"/>
                <a:ea typeface="+mn-ea"/>
                <a:cs typeface="+mn-cs"/>
              </a:rPr>
              <a:t> in our company, and we want them to be more flexible. Fostering internal mobility and career pathing are important for both us and our associates.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Associates have limited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time for studying, their learning preferences are changing, and we have limited funds and staff to create/pay for/administer the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Overall, our challenge is How can we give everyone access to industry knowledge that is concise, flexible and affordable and not overtax</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existing L&amp;D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42711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LOMA and LIMRA have brought the Industry together to help solve this common challenge. Their solution is a new learning program called Industry 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Think of it as an industry-specific LinkedIn Learning: Subscription access to a continually expanding library of short,</a:t>
            </a:r>
            <a:r>
              <a:rPr lang="en-US" sz="1200" b="0" kern="1200" baseline="0" dirty="0">
                <a:solidFill>
                  <a:schemeClr val="tx1"/>
                </a:solidFill>
                <a:effectLst/>
                <a:latin typeface="+mn-lt"/>
                <a:ea typeface="+mn-ea"/>
                <a:cs typeface="+mn-cs"/>
              </a:rPr>
              <a:t> professionally-developed </a:t>
            </a:r>
            <a:r>
              <a:rPr lang="en-US" sz="1200" b="0" kern="1200" dirty="0">
                <a:solidFill>
                  <a:schemeClr val="tx1"/>
                </a:solidFill>
                <a:effectLst/>
                <a:latin typeface="+mn-lt"/>
                <a:ea typeface="+mn-ea"/>
                <a:cs typeface="+mn-cs"/>
              </a:rPr>
              <a:t>content on foundational</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concepts and trending topics. At launch, the library will contain about 175 courses, and will grow steadily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Unlike LOMA’s traditional professional designation programs, there are no individual course enrollments. All learners have access to the entire course library at all times under one subscription. There are no per-course fees.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All courses are short—generally 15-20 minutes—and are specific to life insurance, annuities, and workplace benefits. Any otherwise generic topics are framed in an industry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Associates who have a specific need can use Industry Advantage for precision strikes of learning. But the program also has curated learning paths—groups of related courses—that can mean more time learning and less time </a:t>
            </a:r>
            <a:r>
              <a:rPr lang="en-US" sz="1200" b="0" i="1" kern="1200" dirty="0">
                <a:solidFill>
                  <a:schemeClr val="tx1"/>
                </a:solidFill>
                <a:effectLst/>
                <a:latin typeface="+mn-lt"/>
                <a:ea typeface="+mn-ea"/>
                <a:cs typeface="+mn-cs"/>
              </a:rPr>
              <a:t>looking for</a:t>
            </a:r>
            <a:r>
              <a:rPr lang="en-US" sz="1200" b="0" kern="1200" dirty="0">
                <a:solidFill>
                  <a:schemeClr val="tx1"/>
                </a:solidFill>
                <a:effectLst/>
                <a:latin typeface="+mn-lt"/>
                <a:ea typeface="+mn-ea"/>
                <a:cs typeface="+mn-cs"/>
              </a:rPr>
              <a:t> learning. We can also create our own learning paths with Industry Advantage courses or combine IA with other courses in our LMS.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All content will be delivered through our LMS, so employees don’t have to go to a dedicated platform. And we can track and report on the acquired knowledge of each associate through our LMS.</a:t>
            </a:r>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66025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content library has three types of content:</a:t>
            </a:r>
          </a:p>
          <a:p>
            <a:pPr lvl="0"/>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Foundational material for onboarding, early career employees, or employees switching to a new area of the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Deeper dives and advanced topics for seasoned employees and lower-level leadership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Trending topics so</a:t>
            </a:r>
            <a:r>
              <a:rPr lang="en-US" sz="1200" kern="1200" baseline="0" dirty="0">
                <a:solidFill>
                  <a:schemeClr val="tx1"/>
                </a:solidFill>
                <a:effectLst/>
                <a:latin typeface="+mn-lt"/>
                <a:ea typeface="+mn-ea"/>
                <a:cs typeface="+mn-cs"/>
              </a:rPr>
              <a:t> that associates can see where the industry is headed.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Offerings span all product lines (Life, annuities, WPB)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the library will frequently expand and refresh.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334762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Industry Advantage courses cover three Product Verticals: Life/Annuity/Workplace Benefits. </a:t>
            </a:r>
          </a:p>
          <a:p>
            <a:pPr lvl="0"/>
            <a:r>
              <a:rPr lang="en-US" sz="1200" kern="1200" dirty="0">
                <a:solidFill>
                  <a:schemeClr val="tx1"/>
                </a:solidFill>
                <a:effectLst/>
                <a:latin typeface="+mn-lt"/>
                <a:ea typeface="+mn-ea"/>
                <a:cs typeface="+mn-cs"/>
              </a:rPr>
              <a:t>Within each vertical are four broad categories of courses, as shown here.</a:t>
            </a:r>
          </a:p>
          <a:p>
            <a:pPr lvl="0"/>
            <a:r>
              <a:rPr lang="en-US" sz="1200" kern="1200" dirty="0">
                <a:solidFill>
                  <a:schemeClr val="tx1"/>
                </a:solidFill>
                <a:effectLst/>
                <a:latin typeface="+mn-lt"/>
                <a:ea typeface="+mn-ea"/>
                <a:cs typeface="+mn-cs"/>
              </a:rPr>
              <a:t>Each course addresses </a:t>
            </a:r>
            <a:r>
              <a:rPr lang="en-US" dirty="0"/>
              <a:t>one or more learning objectives.</a:t>
            </a:r>
          </a:p>
          <a:p>
            <a:pPr lvl="0"/>
            <a:r>
              <a:rPr lang="en-US" sz="1200" kern="1200" dirty="0">
                <a:solidFill>
                  <a:schemeClr val="tx1"/>
                </a:solidFill>
                <a:effectLst/>
                <a:latin typeface="+mn-lt"/>
                <a:ea typeface="+mn-ea"/>
                <a:cs typeface="+mn-cs"/>
              </a:rPr>
              <a:t>See Course Catalog button not active yet. </a:t>
            </a:r>
          </a:p>
          <a:p>
            <a:pPr lvl="0"/>
            <a:r>
              <a:rPr lang="en-US" sz="1200" kern="1200" dirty="0">
                <a:solidFill>
                  <a:schemeClr val="tx1"/>
                </a:solidFill>
                <a:effectLst/>
                <a:latin typeface="+mn-lt"/>
                <a:ea typeface="+mn-ea"/>
                <a:cs typeface="+mn-cs"/>
              </a:rPr>
              <a:t>Trial Period Course List is in the Appendix of this presentation</a:t>
            </a:r>
          </a:p>
          <a:p>
            <a:pPr lvl="0"/>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192542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Industry Advantages courses can be grouped into Learning paths for planned, deeper learning. </a:t>
            </a:r>
          </a:p>
          <a:p>
            <a:pPr lvl="0"/>
            <a:r>
              <a:rPr lang="en-US" sz="1200" kern="1200" dirty="0">
                <a:solidFill>
                  <a:schemeClr val="tx1"/>
                </a:solidFill>
                <a:effectLst/>
                <a:latin typeface="+mn-lt"/>
                <a:ea typeface="+mn-ea"/>
                <a:cs typeface="+mn-cs"/>
              </a:rPr>
              <a:t>A Learning path is a group of courses (usually 8-12) around a related topic. </a:t>
            </a:r>
          </a:p>
          <a:p>
            <a:pPr lvl="0"/>
            <a:r>
              <a:rPr lang="en-US" sz="1200" kern="1200" dirty="0">
                <a:solidFill>
                  <a:schemeClr val="tx1"/>
                </a:solidFill>
                <a:effectLst/>
                <a:latin typeface="+mn-lt"/>
                <a:ea typeface="+mn-ea"/>
                <a:cs typeface="+mn-cs"/>
              </a:rPr>
              <a:t>There are Learning Paths for each product vertical (life/annuity/WPB) and one for other topics.</a:t>
            </a:r>
          </a:p>
          <a:p>
            <a:pPr lvl="0"/>
            <a:r>
              <a:rPr lang="en-US" sz="1200" kern="1200" dirty="0">
                <a:solidFill>
                  <a:schemeClr val="tx1"/>
                </a:solidFill>
                <a:effectLst/>
                <a:latin typeface="+mn-lt"/>
                <a:ea typeface="+mn-ea"/>
                <a:cs typeface="+mn-cs"/>
              </a:rPr>
              <a:t>The Learning Paths shown here are available during the Trial.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Fundamentals </a:t>
            </a:r>
            <a:r>
              <a:rPr lang="en-US" b="0" dirty="0"/>
              <a:t>Learning Paths </a:t>
            </a:r>
            <a:r>
              <a:rPr lang="en-US" dirty="0"/>
              <a:t>cover basic knowledge for those new to the industry.</a:t>
            </a:r>
          </a:p>
          <a:p>
            <a:pPr lvl="0"/>
            <a:r>
              <a:rPr lang="en-US" sz="1200" kern="1200" dirty="0">
                <a:solidFill>
                  <a:schemeClr val="tx1"/>
                </a:solidFill>
                <a:effectLst/>
                <a:latin typeface="+mn-lt"/>
                <a:ea typeface="+mn-ea"/>
                <a:cs typeface="+mn-cs"/>
              </a:rPr>
              <a:t>LOMA will add more learning paths in the future.</a:t>
            </a:r>
          </a:p>
          <a:p>
            <a:pPr lvl="0"/>
            <a:r>
              <a:rPr lang="en-US" sz="1200" kern="1200" dirty="0">
                <a:solidFill>
                  <a:schemeClr val="tx1"/>
                </a:solidFill>
                <a:effectLst/>
                <a:latin typeface="+mn-lt"/>
                <a:ea typeface="+mn-ea"/>
                <a:cs typeface="+mn-cs"/>
              </a:rPr>
              <a:t>As needs arise, we can also create our own learning paths using any Industry Advantage content and/or by combining Industry Advantage courses with other courses. </a:t>
            </a:r>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90627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sz="2000" dirty="0"/>
              <a:t>Learners will access Industry Advantage content in our LMS just as they do other courses. The setup and delivery process is as follows:</a:t>
            </a:r>
          </a:p>
          <a:p>
            <a:pPr marL="0" indent="0">
              <a:spcAft>
                <a:spcPts val="1200"/>
              </a:spcAft>
              <a:buFont typeface="Arial" panose="020B0604020202020204" pitchFamily="34" charset="0"/>
              <a:buNone/>
            </a:pPr>
            <a:br>
              <a:rPr lang="en-US" sz="2000" dirty="0"/>
            </a:br>
            <a:r>
              <a:rPr lang="en-US" sz="2000" dirty="0"/>
              <a:t>LOMA will send our LMS admin small proxy files (one per IA course) that we will import into our LMS, just like with other courses. The proxy files are essentially course shells, with the actual courses residing on an external server. If our firewall has blocked access to the URL, we will have to ask IT to whitelist it.</a:t>
            </a:r>
          </a:p>
          <a:p>
            <a:pPr marL="0" indent="0">
              <a:spcAft>
                <a:spcPts val="1200"/>
              </a:spcAft>
              <a:buFont typeface="Arial" panose="020B0604020202020204" pitchFamily="34" charset="0"/>
              <a:buNone/>
            </a:pPr>
            <a:endParaRPr lang="en-US" sz="2000" dirty="0"/>
          </a:p>
          <a:p>
            <a:pPr marL="0" indent="0">
              <a:spcAft>
                <a:spcPts val="1200"/>
              </a:spcAft>
              <a:buFont typeface="Arial" panose="020B0604020202020204" pitchFamily="34" charset="0"/>
              <a:buNone/>
            </a:pPr>
            <a:r>
              <a:rPr lang="en-US" sz="2000" dirty="0"/>
              <a:t>Once we load the courses, we can grant access to specific associates up to the number of ‘seats’ in our subscription.</a:t>
            </a:r>
          </a:p>
          <a:p>
            <a:pPr marL="0" indent="0">
              <a:spcAft>
                <a:spcPts val="1200"/>
              </a:spcAft>
              <a:buFont typeface="Arial" panose="020B0604020202020204" pitchFamily="34" charset="0"/>
              <a:buNone/>
            </a:pPr>
            <a:endParaRPr lang="en-US" sz="2000" dirty="0"/>
          </a:p>
          <a:p>
            <a:pPr marL="0" indent="0">
              <a:spcAft>
                <a:spcPts val="1200"/>
              </a:spcAft>
              <a:buFont typeface="Arial" panose="020B0604020202020204" pitchFamily="34" charset="0"/>
              <a:buNone/>
            </a:pPr>
            <a:r>
              <a:rPr lang="en-US" sz="2000" dirty="0"/>
              <a:t>Associates can search for and find IA courses in our LMS and launch them like they do with other courses.</a:t>
            </a:r>
          </a:p>
          <a:p>
            <a:pPr marL="0" indent="0">
              <a:spcAft>
                <a:spcPts val="1200"/>
              </a:spcAft>
              <a:buFont typeface="Arial" panose="020B0604020202020204" pitchFamily="34" charset="0"/>
              <a:buNone/>
            </a:pPr>
            <a:endParaRPr lang="en-US" sz="2000" dirty="0"/>
          </a:p>
          <a:p>
            <a:pPr marL="0" indent="0">
              <a:spcAft>
                <a:spcPts val="1200"/>
              </a:spcAft>
              <a:buFont typeface="Arial" panose="020B0604020202020204" pitchFamily="34" charset="0"/>
              <a:buNone/>
            </a:pPr>
            <a:r>
              <a:rPr lang="en-US" sz="2000" dirty="0"/>
              <a:t>We can run reports on IA usage (by course, by learner, etc.) in our LMS just as we do with other courses. </a:t>
            </a:r>
          </a:p>
          <a:p>
            <a:pPr marL="0" indent="0">
              <a:spcAft>
                <a:spcPts val="1200"/>
              </a:spcAft>
              <a:buFont typeface="Arial" panose="020B0604020202020204" pitchFamily="34" charset="0"/>
              <a:buNone/>
            </a:pPr>
            <a:endParaRPr lang="en-US" sz="2000" dirty="0"/>
          </a:p>
          <a:p>
            <a:pPr marL="0" indent="0">
              <a:spcAft>
                <a:spcPts val="1200"/>
              </a:spcAft>
              <a:buFont typeface="Arial" panose="020B0604020202020204" pitchFamily="34" charset="0"/>
              <a:buNone/>
            </a:pPr>
            <a:r>
              <a:rPr lang="en-US" sz="2000" dirty="0"/>
              <a:t>Periodically, LOMA and LIMRA will add courses to the library and sent us new proxy files to load in the LMS. All of our IA learners will have immediate access to the new courses.</a:t>
            </a:r>
          </a:p>
          <a:p>
            <a:pPr marL="0" indent="0">
              <a:spcAft>
                <a:spcPts val="1200"/>
              </a:spcAft>
              <a:buFont typeface="Arial" panose="020B0604020202020204" pitchFamily="34" charset="0"/>
              <a:buNone/>
            </a:pPr>
            <a:endParaRPr lang="en-US" sz="2000" dirty="0"/>
          </a:p>
          <a:p>
            <a:pPr marL="0" indent="0">
              <a:spcAft>
                <a:spcPts val="1200"/>
              </a:spcAft>
              <a:buFont typeface="Arial" panose="020B0604020202020204" pitchFamily="34" charset="0"/>
              <a:buNone/>
            </a:pPr>
            <a:r>
              <a:rPr lang="en-US" sz="2000" dirty="0"/>
              <a:t>Whenever an existing course is updated, the new version automatically takes affect in our LMS. We do not need to update the proxy files.</a:t>
            </a:r>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310258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318135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479056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2432" b="19307"/>
          <a:stretch/>
        </p:blipFill>
        <p:spPr>
          <a:xfrm>
            <a:off x="0" y="0"/>
            <a:ext cx="12192000" cy="554926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8668" y="1812427"/>
            <a:ext cx="1212958" cy="2598305"/>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646990" y="4366421"/>
            <a:ext cx="2308354"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229858"/>
            <a:ext cx="171310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Retirement Income</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Solutions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694" r:id="rId5"/>
    <p:sldLayoutId id="2147483669" r:id="rId6"/>
    <p:sldLayoutId id="2147483693" r:id="rId7"/>
    <p:sldLayoutId id="2147483692" r:id="rId8"/>
    <p:sldLayoutId id="2147483689" r:id="rId9"/>
    <p:sldLayoutId id="2147483701" r:id="rId10"/>
    <p:sldLayoutId id="2147483691" r:id="rId11"/>
    <p:sldLayoutId id="2147483697" r:id="rId12"/>
    <p:sldLayoutId id="2147483698" r:id="rId13"/>
    <p:sldLayoutId id="2147483700" r:id="rId1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ervices.loma.org/HIOS/Dev/Industry_Advantage/Catalog/index.html"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Industry Advantage</a:t>
            </a:r>
          </a:p>
        </p:txBody>
      </p:sp>
      <p:sp>
        <p:nvSpPr>
          <p:cNvPr id="3" name="Text Placeholder 2"/>
          <p:cNvSpPr>
            <a:spLocks noGrp="1"/>
          </p:cNvSpPr>
          <p:nvPr>
            <p:ph type="body" sz="quarter" idx="10"/>
          </p:nvPr>
        </p:nvSpPr>
        <p:spPr>
          <a:xfrm>
            <a:off x="441028" y="5805131"/>
            <a:ext cx="8948632" cy="333375"/>
          </a:xfrm>
        </p:spPr>
        <p:txBody>
          <a:bodyPr/>
          <a:lstStyle/>
          <a:p>
            <a:r>
              <a:rPr lang="en-US" i="1" dirty="0">
                <a:solidFill>
                  <a:srgbClr val="FAC809"/>
                </a:solidFill>
              </a:rPr>
              <a:t>Build an advantage across your organization with a just-in-time-learning program</a:t>
            </a:r>
          </a:p>
        </p:txBody>
      </p:sp>
    </p:spTree>
    <p:extLst>
      <p:ext uri="{BB962C8B-B14F-4D97-AF65-F5344CB8AC3E}">
        <p14:creationId xmlns:p14="http://schemas.microsoft.com/office/powerpoint/2010/main" val="32585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31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1"/>
            <a:ext cx="12191998" cy="787078"/>
          </a:xfrm>
        </p:spPr>
        <p:txBody>
          <a:bodyPr/>
          <a:lstStyle/>
          <a:p>
            <a:r>
              <a:rPr lang="en-US" dirty="0"/>
              <a:t>LIMRA and LOMA: Empowering Members</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2</a:t>
            </a:fld>
            <a:endParaRPr lang="en-US" sz="900" dirty="0"/>
          </a:p>
        </p:txBody>
      </p:sp>
      <p:sp>
        <p:nvSpPr>
          <p:cNvPr id="7" name="Rectangle 6"/>
          <p:cNvSpPr/>
          <p:nvPr/>
        </p:nvSpPr>
        <p:spPr>
          <a:xfrm>
            <a:off x="2319336" y="1490769"/>
            <a:ext cx="7564892" cy="1077218"/>
          </a:xfrm>
          <a:prstGeom prst="rect">
            <a:avLst/>
          </a:prstGeom>
        </p:spPr>
        <p:txBody>
          <a:bodyPr wrap="none">
            <a:spAutoFit/>
          </a:bodyPr>
          <a:lstStyle/>
          <a:p>
            <a:pPr algn="ctr"/>
            <a:r>
              <a:rPr lang="en-US" sz="3200" dirty="0"/>
              <a:t>Advancing the financial services industry</a:t>
            </a:r>
          </a:p>
          <a:p>
            <a:pPr algn="ctr"/>
            <a:r>
              <a:rPr lang="en-US" sz="3200" dirty="0"/>
              <a:t>by empowering our members with</a:t>
            </a:r>
          </a:p>
        </p:txBody>
      </p:sp>
      <p:sp>
        <p:nvSpPr>
          <p:cNvPr id="8" name="Rectangle 7"/>
          <p:cNvSpPr/>
          <p:nvPr/>
        </p:nvSpPr>
        <p:spPr>
          <a:xfrm>
            <a:off x="1177804" y="2762250"/>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p:cNvSpPr/>
          <p:nvPr/>
        </p:nvSpPr>
        <p:spPr>
          <a:xfrm>
            <a:off x="1183033" y="2762250"/>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p:cNvSpPr/>
          <p:nvPr/>
        </p:nvSpPr>
        <p:spPr>
          <a:xfrm>
            <a:off x="1196855" y="2879057"/>
            <a:ext cx="220027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a:ea typeface="+mn-ea"/>
                <a:cs typeface="+mn-cs"/>
              </a:rPr>
              <a:t>Knowledge</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34689" y="3797890"/>
            <a:ext cx="1448115" cy="1124932"/>
          </a:xfrm>
          <a:prstGeom prst="rect">
            <a:avLst/>
          </a:prstGeom>
        </p:spPr>
      </p:pic>
      <p:sp>
        <p:nvSpPr>
          <p:cNvPr id="12" name="Rectangle 11"/>
          <p:cNvSpPr/>
          <p:nvPr/>
        </p:nvSpPr>
        <p:spPr>
          <a:xfrm>
            <a:off x="8492822" y="2762250"/>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p:cNvSpPr/>
          <p:nvPr/>
        </p:nvSpPr>
        <p:spPr>
          <a:xfrm>
            <a:off x="8492822"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30968" y="3709971"/>
            <a:ext cx="1252554" cy="1252554"/>
          </a:xfrm>
          <a:prstGeom prst="rect">
            <a:avLst/>
          </a:prstGeom>
        </p:spPr>
      </p:pic>
      <p:sp>
        <p:nvSpPr>
          <p:cNvPr id="15" name="Rectangle 14"/>
          <p:cNvSpPr/>
          <p:nvPr/>
        </p:nvSpPr>
        <p:spPr>
          <a:xfrm>
            <a:off x="3616143" y="2762250"/>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p:cNvSpPr/>
          <p:nvPr/>
        </p:nvSpPr>
        <p:spPr>
          <a:xfrm>
            <a:off x="3616143" y="2762250"/>
            <a:ext cx="2240280"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p:cNvSpPr/>
          <p:nvPr/>
        </p:nvSpPr>
        <p:spPr>
          <a:xfrm>
            <a:off x="3637752" y="2879057"/>
            <a:ext cx="2209800"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Insights </a:t>
            </a:r>
          </a:p>
        </p:txBody>
      </p:sp>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5902" y="3678425"/>
            <a:ext cx="1276350" cy="1329257"/>
          </a:xfrm>
          <a:prstGeom prst="rect">
            <a:avLst/>
          </a:prstGeom>
        </p:spPr>
      </p:pic>
      <p:sp>
        <p:nvSpPr>
          <p:cNvPr id="19" name="Rectangle 18"/>
          <p:cNvSpPr/>
          <p:nvPr/>
        </p:nvSpPr>
        <p:spPr>
          <a:xfrm>
            <a:off x="6054482" y="2762250"/>
            <a:ext cx="2238375" cy="272415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p:cNvSpPr/>
          <p:nvPr/>
        </p:nvSpPr>
        <p:spPr>
          <a:xfrm>
            <a:off x="6054482" y="2762250"/>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p:cNvSpPr/>
          <p:nvPr/>
        </p:nvSpPr>
        <p:spPr>
          <a:xfrm>
            <a:off x="6048713" y="2879057"/>
            <a:ext cx="225742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a:ea typeface="+mn-ea"/>
                <a:cs typeface="+mn-cs"/>
              </a:rPr>
              <a:t>Connections</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22032" y="3678975"/>
            <a:ext cx="1288806" cy="1400270"/>
          </a:xfrm>
          <a:prstGeom prst="rect">
            <a:avLst/>
          </a:prstGeom>
        </p:spPr>
      </p:pic>
      <p:sp>
        <p:nvSpPr>
          <p:cNvPr id="23" name="Rectangle 22"/>
          <p:cNvSpPr/>
          <p:nvPr/>
        </p:nvSpPr>
        <p:spPr>
          <a:xfrm>
            <a:off x="8496381" y="2880455"/>
            <a:ext cx="2209800"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231F20"/>
                </a:solidFill>
                <a:latin typeface="Arial" panose="020B0604020202020204"/>
              </a:rPr>
              <a:t>Solutions</a:t>
            </a:r>
            <a:r>
              <a:rPr kumimoji="0" lang="en-US" sz="2400" b="1" i="0" u="none" strike="noStrike" kern="1200" cap="none" spc="0" normalizeH="0" baseline="0" noProof="0" dirty="0">
                <a:ln>
                  <a:noFill/>
                </a:ln>
                <a:solidFill>
                  <a:srgbClr val="231F2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48352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Employee Development Challenges</a:t>
            </a:r>
          </a:p>
        </p:txBody>
      </p:sp>
      <p:sp>
        <p:nvSpPr>
          <p:cNvPr id="8" name="TextBox 7"/>
          <p:cNvSpPr txBox="1"/>
          <p:nvPr/>
        </p:nvSpPr>
        <p:spPr>
          <a:xfrm>
            <a:off x="279363" y="1458955"/>
            <a:ext cx="6050545" cy="3370153"/>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400" dirty="0"/>
              <a:t>Complement skill building with industry acumen to future-proof associates</a:t>
            </a:r>
          </a:p>
          <a:p>
            <a:pPr marL="285750" indent="-285750">
              <a:spcBef>
                <a:spcPts val="1800"/>
              </a:spcBef>
              <a:buFont typeface="Arial" panose="020B0604020202020204" pitchFamily="34" charset="0"/>
              <a:buChar char="•"/>
            </a:pPr>
            <a:r>
              <a:rPr lang="en-US" sz="2400" dirty="0"/>
              <a:t>Foster internal mobility</a:t>
            </a:r>
          </a:p>
          <a:p>
            <a:pPr marL="285750" indent="-285750">
              <a:spcBef>
                <a:spcPts val="1800"/>
              </a:spcBef>
              <a:buFont typeface="Arial" panose="020B0604020202020204" pitchFamily="34" charset="0"/>
              <a:buChar char="•"/>
            </a:pPr>
            <a:r>
              <a:rPr lang="en-US" sz="2400" dirty="0"/>
              <a:t>Manage limited time for development and changing learning preferences</a:t>
            </a:r>
          </a:p>
          <a:p>
            <a:pPr marL="285750" indent="-285750">
              <a:spcBef>
                <a:spcPts val="1800"/>
              </a:spcBef>
              <a:buFont typeface="Arial" panose="020B0604020202020204" pitchFamily="34" charset="0"/>
              <a:buChar char="•"/>
            </a:pPr>
            <a:r>
              <a:rPr lang="en-US" sz="2400" dirty="0"/>
              <a:t>Expose associates to concise, flexible, cost-effective learning that’s easy on us</a:t>
            </a:r>
          </a:p>
        </p:txBody>
      </p:sp>
      <p:pic>
        <p:nvPicPr>
          <p:cNvPr id="3" name="Picture 2" descr="A group of people looking at a computer&#10;&#10;Description automatically generated">
            <a:extLst>
              <a:ext uri="{FF2B5EF4-FFF2-40B4-BE49-F238E27FC236}">
                <a16:creationId xmlns:a16="http://schemas.microsoft.com/office/drawing/2014/main" id="{954A841D-9F4D-B1CF-C3D2-149D1C7D8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917" y="1259057"/>
            <a:ext cx="5379720" cy="3788220"/>
          </a:xfrm>
          <a:prstGeom prst="rect">
            <a:avLst/>
          </a:prstGeom>
        </p:spPr>
      </p:pic>
    </p:spTree>
    <p:extLst>
      <p:ext uri="{BB962C8B-B14F-4D97-AF65-F5344CB8AC3E}">
        <p14:creationId xmlns:p14="http://schemas.microsoft.com/office/powerpoint/2010/main" val="93445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1"/>
            <a:ext cx="12191998" cy="829270"/>
          </a:xfrm>
        </p:spPr>
        <p:txBody>
          <a:bodyPr/>
          <a:lstStyle/>
          <a:p>
            <a:r>
              <a:rPr lang="en-US" dirty="0"/>
              <a:t>Solution from LOMA and LIMRA: Industry Advantage</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4</a:t>
            </a:fld>
            <a:endParaRPr lang="en-US" sz="900" dirty="0"/>
          </a:p>
        </p:txBody>
      </p:sp>
      <p:sp>
        <p:nvSpPr>
          <p:cNvPr id="2" name="TextBox 1"/>
          <p:cNvSpPr txBox="1"/>
          <p:nvPr/>
        </p:nvSpPr>
        <p:spPr>
          <a:xfrm>
            <a:off x="2577295" y="1086893"/>
            <a:ext cx="3835570" cy="403955"/>
          </a:xfrm>
          <a:prstGeom prst="rect">
            <a:avLst/>
          </a:prstGeom>
          <a:noFill/>
        </p:spPr>
        <p:txBody>
          <a:bodyPr wrap="square" rtlCol="0">
            <a:spAutoFit/>
          </a:bodyPr>
          <a:lstStyle/>
          <a:p>
            <a:r>
              <a:rPr lang="en-US" sz="2000" b="1" dirty="0">
                <a:solidFill>
                  <a:srgbClr val="01427B"/>
                </a:solidFill>
              </a:rPr>
              <a:t>Subscription-based learning </a:t>
            </a:r>
          </a:p>
        </p:txBody>
      </p:sp>
      <p:sp>
        <p:nvSpPr>
          <p:cNvPr id="11" name="TextBox 10"/>
          <p:cNvSpPr txBox="1"/>
          <p:nvPr/>
        </p:nvSpPr>
        <p:spPr>
          <a:xfrm>
            <a:off x="2577295" y="2965506"/>
            <a:ext cx="4862118" cy="400110"/>
          </a:xfrm>
          <a:prstGeom prst="rect">
            <a:avLst/>
          </a:prstGeom>
          <a:noFill/>
        </p:spPr>
        <p:txBody>
          <a:bodyPr wrap="square" rtlCol="0">
            <a:spAutoFit/>
          </a:bodyPr>
          <a:lstStyle/>
          <a:p>
            <a:r>
              <a:rPr lang="en-US" sz="2000" b="1" dirty="0">
                <a:solidFill>
                  <a:srgbClr val="01427B"/>
                </a:solidFill>
              </a:rPr>
              <a:t>Unlimited access to short courses</a:t>
            </a:r>
          </a:p>
        </p:txBody>
      </p:sp>
      <p:sp>
        <p:nvSpPr>
          <p:cNvPr id="12" name="TextBox 11"/>
          <p:cNvSpPr txBox="1"/>
          <p:nvPr/>
        </p:nvSpPr>
        <p:spPr>
          <a:xfrm>
            <a:off x="2577295" y="4736255"/>
            <a:ext cx="3034130" cy="400110"/>
          </a:xfrm>
          <a:prstGeom prst="rect">
            <a:avLst/>
          </a:prstGeom>
          <a:noFill/>
        </p:spPr>
        <p:txBody>
          <a:bodyPr wrap="square" rtlCol="0">
            <a:spAutoFit/>
          </a:bodyPr>
          <a:lstStyle/>
          <a:p>
            <a:r>
              <a:rPr lang="en-US" sz="2000" b="1" dirty="0">
                <a:solidFill>
                  <a:srgbClr val="01427B"/>
                </a:solidFill>
              </a:rPr>
              <a:t>No separate platform</a:t>
            </a:r>
          </a:p>
        </p:txBody>
      </p:sp>
      <p:sp>
        <p:nvSpPr>
          <p:cNvPr id="5" name="TextBox 4"/>
          <p:cNvSpPr txBox="1"/>
          <p:nvPr/>
        </p:nvSpPr>
        <p:spPr>
          <a:xfrm>
            <a:off x="2577295" y="3371807"/>
            <a:ext cx="721347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Insurance industry only — life, annuity, workplace benefits</a:t>
            </a:r>
          </a:p>
          <a:p>
            <a:pPr marL="285750" indent="-285750">
              <a:buFont typeface="Arial" panose="020B0604020202020204" pitchFamily="34" charset="0"/>
              <a:buChar char="•"/>
            </a:pPr>
            <a:r>
              <a:rPr lang="en-US" sz="2000" dirty="0"/>
              <a:t>Trending and foundational concepts</a:t>
            </a:r>
          </a:p>
          <a:p>
            <a:pPr marL="285750" indent="-285750">
              <a:buFont typeface="Arial" panose="020B0604020202020204" pitchFamily="34" charset="0"/>
              <a:buChar char="•"/>
            </a:pPr>
            <a:r>
              <a:rPr lang="en-US" sz="2000" dirty="0"/>
              <a:t>Curated learning paths </a:t>
            </a:r>
          </a:p>
        </p:txBody>
      </p:sp>
      <p:sp>
        <p:nvSpPr>
          <p:cNvPr id="14" name="TextBox 13"/>
          <p:cNvSpPr txBox="1"/>
          <p:nvPr/>
        </p:nvSpPr>
        <p:spPr>
          <a:xfrm>
            <a:off x="2577295" y="5188722"/>
            <a:ext cx="536126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Courses delivered through our LMS</a:t>
            </a:r>
          </a:p>
          <a:p>
            <a:pPr marL="285750" indent="-285750">
              <a:buFont typeface="Arial" panose="020B0604020202020204" pitchFamily="34" charset="0"/>
              <a:buChar char="•"/>
            </a:pPr>
            <a:r>
              <a:rPr lang="en-US" sz="2000" dirty="0"/>
              <a:t>Organize courses/paths to fit our needs</a:t>
            </a:r>
          </a:p>
        </p:txBody>
      </p:sp>
      <p:sp>
        <p:nvSpPr>
          <p:cNvPr id="6" name="TextBox 5">
            <a:extLst>
              <a:ext uri="{FF2B5EF4-FFF2-40B4-BE49-F238E27FC236}">
                <a16:creationId xmlns:a16="http://schemas.microsoft.com/office/drawing/2014/main" id="{656D5E4C-212F-6919-0916-A6A5D4C4ACB2}"/>
              </a:ext>
            </a:extLst>
          </p:cNvPr>
          <p:cNvSpPr txBox="1"/>
          <p:nvPr/>
        </p:nvSpPr>
        <p:spPr>
          <a:xfrm>
            <a:off x="2577295" y="1490244"/>
            <a:ext cx="504581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Large library--195 courses and growing</a:t>
            </a:r>
          </a:p>
          <a:p>
            <a:pPr marL="285750" indent="-285750">
              <a:buFont typeface="Arial" panose="020B0604020202020204" pitchFamily="34" charset="0"/>
              <a:buChar char="•"/>
            </a:pPr>
            <a:r>
              <a:rPr lang="en-US" sz="2000" dirty="0"/>
              <a:t>No individual course enrollments</a:t>
            </a:r>
          </a:p>
          <a:p>
            <a:pPr marL="285750" indent="-285750">
              <a:buFont typeface="Arial" panose="020B0604020202020204" pitchFamily="34" charset="0"/>
              <a:buChar char="•"/>
            </a:pPr>
            <a:r>
              <a:rPr lang="en-US" sz="2000" dirty="0"/>
              <a:t>Low cost per learner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07" y="2965507"/>
            <a:ext cx="1085286" cy="10852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67" y="4611234"/>
            <a:ext cx="1290737" cy="108524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61" y="1288871"/>
            <a:ext cx="937909" cy="1015664"/>
          </a:xfrm>
          <a:prstGeom prst="rect">
            <a:avLst/>
          </a:prstGeom>
        </p:spPr>
      </p:pic>
    </p:spTree>
    <p:extLst>
      <p:ext uri="{BB962C8B-B14F-4D97-AF65-F5344CB8AC3E}">
        <p14:creationId xmlns:p14="http://schemas.microsoft.com/office/powerpoint/2010/main" val="236564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545863802"/>
              </p:ext>
            </p:extLst>
          </p:nvPr>
        </p:nvGraphicFramePr>
        <p:xfrm>
          <a:off x="1579573" y="859477"/>
          <a:ext cx="8304607" cy="5707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 y="0"/>
            <a:ext cx="12191998" cy="781291"/>
          </a:xfrm>
        </p:spPr>
        <p:txBody>
          <a:bodyPr/>
          <a:lstStyle/>
          <a:p>
            <a:r>
              <a:rPr lang="en-US" dirty="0"/>
              <a:t>Industry Advantage Library</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5</a:t>
            </a:fld>
            <a:endParaRPr lang="en-US" sz="900" dirty="0"/>
          </a:p>
        </p:txBody>
      </p:sp>
      <p:sp>
        <p:nvSpPr>
          <p:cNvPr id="2" name="Rectangle 1"/>
          <p:cNvSpPr/>
          <p:nvPr/>
        </p:nvSpPr>
        <p:spPr>
          <a:xfrm>
            <a:off x="112417" y="5060959"/>
            <a:ext cx="2117567" cy="461665"/>
          </a:xfrm>
          <a:prstGeom prst="rect">
            <a:avLst/>
          </a:prstGeom>
        </p:spPr>
        <p:txBody>
          <a:bodyPr wrap="none">
            <a:spAutoFit/>
          </a:bodyPr>
          <a:lstStyle/>
          <a:p>
            <a:pPr marL="4572" indent="0">
              <a:buNone/>
            </a:pPr>
            <a:r>
              <a:rPr lang="en-US" sz="2400" b="1" dirty="0"/>
              <a:t>Foundational</a:t>
            </a:r>
          </a:p>
        </p:txBody>
      </p:sp>
      <p:sp>
        <p:nvSpPr>
          <p:cNvPr id="6" name="Rectangle 5"/>
          <p:cNvSpPr/>
          <p:nvPr/>
        </p:nvSpPr>
        <p:spPr>
          <a:xfrm>
            <a:off x="1537642" y="3093713"/>
            <a:ext cx="2141612" cy="461665"/>
          </a:xfrm>
          <a:prstGeom prst="rect">
            <a:avLst/>
          </a:prstGeom>
        </p:spPr>
        <p:txBody>
          <a:bodyPr wrap="none">
            <a:spAutoFit/>
          </a:bodyPr>
          <a:lstStyle/>
          <a:p>
            <a:pPr marL="4572" indent="0">
              <a:buFont typeface="Arial" panose="020B0604020202020204" pitchFamily="34" charset="0"/>
              <a:buNone/>
            </a:pPr>
            <a:r>
              <a:rPr lang="en-US" sz="2400" b="1" kern="0" dirty="0"/>
              <a:t>Deeper Dives</a:t>
            </a:r>
          </a:p>
        </p:txBody>
      </p:sp>
      <p:sp>
        <p:nvSpPr>
          <p:cNvPr id="11" name="Rectangle 10"/>
          <p:cNvSpPr/>
          <p:nvPr/>
        </p:nvSpPr>
        <p:spPr>
          <a:xfrm>
            <a:off x="2374521" y="1472698"/>
            <a:ext cx="2574744" cy="461665"/>
          </a:xfrm>
          <a:prstGeom prst="rect">
            <a:avLst/>
          </a:prstGeom>
        </p:spPr>
        <p:txBody>
          <a:bodyPr wrap="none">
            <a:spAutoFit/>
          </a:bodyPr>
          <a:lstStyle/>
          <a:p>
            <a:r>
              <a:rPr lang="en-US" sz="2400" b="1" kern="0" dirty="0"/>
              <a:t>Trending Topics</a:t>
            </a:r>
            <a:endParaRPr lang="en-US" sz="2400" dirty="0"/>
          </a:p>
        </p:txBody>
      </p:sp>
      <p:sp>
        <p:nvSpPr>
          <p:cNvPr id="25" name="TextBox 24"/>
          <p:cNvSpPr txBox="1"/>
          <p:nvPr/>
        </p:nvSpPr>
        <p:spPr>
          <a:xfrm>
            <a:off x="4342547" y="1749818"/>
            <a:ext cx="2778657" cy="830997"/>
          </a:xfrm>
          <a:prstGeom prst="rect">
            <a:avLst/>
          </a:prstGeom>
          <a:noFill/>
        </p:spPr>
        <p:txBody>
          <a:bodyPr wrap="square" rtlCol="0">
            <a:spAutoFit/>
          </a:bodyPr>
          <a:lstStyle/>
          <a:p>
            <a:pPr algn="ctr"/>
            <a:r>
              <a:rPr lang="en-US" sz="2400" dirty="0">
                <a:solidFill>
                  <a:schemeClr val="bg1"/>
                </a:solidFill>
              </a:rPr>
              <a:t>Emerging </a:t>
            </a:r>
          </a:p>
          <a:p>
            <a:pPr algn="ctr"/>
            <a:r>
              <a:rPr lang="en-US" sz="2400" dirty="0">
                <a:solidFill>
                  <a:schemeClr val="bg1"/>
                </a:solidFill>
              </a:rPr>
              <a:t>Issues</a:t>
            </a:r>
          </a:p>
        </p:txBody>
      </p:sp>
    </p:spTree>
    <p:extLst>
      <p:ext uri="{BB962C8B-B14F-4D97-AF65-F5344CB8AC3E}">
        <p14:creationId xmlns:p14="http://schemas.microsoft.com/office/powerpoint/2010/main" val="128242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1"/>
            <a:ext cx="12191998" cy="787078"/>
          </a:xfrm>
        </p:spPr>
        <p:txBody>
          <a:bodyPr/>
          <a:lstStyle/>
          <a:p>
            <a:r>
              <a:rPr lang="en-US" dirty="0"/>
              <a:t>Industry Advantage Courses</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6</a:t>
            </a:fld>
            <a:endParaRPr lang="en-US" sz="900" dirty="0"/>
          </a:p>
        </p:txBody>
      </p:sp>
      <p:sp>
        <p:nvSpPr>
          <p:cNvPr id="25" name="TextBox 24"/>
          <p:cNvSpPr txBox="1"/>
          <p:nvPr/>
        </p:nvSpPr>
        <p:spPr>
          <a:xfrm>
            <a:off x="4342547" y="1749818"/>
            <a:ext cx="2778657" cy="830997"/>
          </a:xfrm>
          <a:prstGeom prst="rect">
            <a:avLst/>
          </a:prstGeom>
          <a:noFill/>
        </p:spPr>
        <p:txBody>
          <a:bodyPr wrap="square" rtlCol="0">
            <a:spAutoFit/>
          </a:bodyPr>
          <a:lstStyle/>
          <a:p>
            <a:pPr algn="ctr"/>
            <a:r>
              <a:rPr lang="en-US" sz="2400" dirty="0">
                <a:solidFill>
                  <a:schemeClr val="bg1"/>
                </a:solidFill>
              </a:rPr>
              <a:t>Emerging </a:t>
            </a:r>
          </a:p>
          <a:p>
            <a:pPr algn="ctr"/>
            <a:r>
              <a:rPr lang="en-US" sz="2400" dirty="0">
                <a:solidFill>
                  <a:schemeClr val="bg1"/>
                </a:solidFill>
              </a:rPr>
              <a:t>Issues</a:t>
            </a:r>
          </a:p>
        </p:txBody>
      </p:sp>
      <p:graphicFrame>
        <p:nvGraphicFramePr>
          <p:cNvPr id="2" name="Table 1"/>
          <p:cNvGraphicFramePr>
            <a:graphicFrameLocks noGrp="1"/>
          </p:cNvGraphicFramePr>
          <p:nvPr>
            <p:extLst>
              <p:ext uri="{D42A27DB-BD31-4B8C-83A1-F6EECF244321}">
                <p14:modId xmlns:p14="http://schemas.microsoft.com/office/powerpoint/2010/main" val="334558626"/>
              </p:ext>
            </p:extLst>
          </p:nvPr>
        </p:nvGraphicFramePr>
        <p:xfrm>
          <a:off x="840913" y="1114926"/>
          <a:ext cx="10249725" cy="3384075"/>
        </p:xfrm>
        <a:graphic>
          <a:graphicData uri="http://schemas.openxmlformats.org/drawingml/2006/table">
            <a:tbl>
              <a:tblPr firstRow="1" bandRow="1">
                <a:tableStyleId>{5C22544A-7EE6-4342-B048-85BDC9FD1C3A}</a:tableStyleId>
              </a:tblPr>
              <a:tblGrid>
                <a:gridCol w="3416575">
                  <a:extLst>
                    <a:ext uri="{9D8B030D-6E8A-4147-A177-3AD203B41FA5}">
                      <a16:colId xmlns:a16="http://schemas.microsoft.com/office/drawing/2014/main" val="861740566"/>
                    </a:ext>
                  </a:extLst>
                </a:gridCol>
                <a:gridCol w="3416575">
                  <a:extLst>
                    <a:ext uri="{9D8B030D-6E8A-4147-A177-3AD203B41FA5}">
                      <a16:colId xmlns:a16="http://schemas.microsoft.com/office/drawing/2014/main" val="4009306022"/>
                    </a:ext>
                  </a:extLst>
                </a:gridCol>
                <a:gridCol w="3416575">
                  <a:extLst>
                    <a:ext uri="{9D8B030D-6E8A-4147-A177-3AD203B41FA5}">
                      <a16:colId xmlns:a16="http://schemas.microsoft.com/office/drawing/2014/main" val="1546806768"/>
                    </a:ext>
                  </a:extLst>
                </a:gridCol>
              </a:tblGrid>
              <a:tr h="676815">
                <a:tc>
                  <a:txBody>
                    <a:bodyPr/>
                    <a:lstStyle/>
                    <a:p>
                      <a:pPr algn="ctr"/>
                      <a:r>
                        <a:rPr lang="en-US" sz="2400" dirty="0"/>
                        <a:t>Life</a:t>
                      </a:r>
                    </a:p>
                  </a:txBody>
                  <a:tcPr anchor="ctr">
                    <a:solidFill>
                      <a:schemeClr val="tx2"/>
                    </a:solidFill>
                  </a:tcPr>
                </a:tc>
                <a:tc>
                  <a:txBody>
                    <a:bodyPr/>
                    <a:lstStyle/>
                    <a:p>
                      <a:pPr algn="ctr"/>
                      <a:r>
                        <a:rPr lang="en-US" sz="2400" dirty="0"/>
                        <a:t>Annuities</a:t>
                      </a:r>
                    </a:p>
                  </a:txBody>
                  <a:tcPr anchor="ctr">
                    <a:solidFill>
                      <a:schemeClr val="tx2"/>
                    </a:solidFill>
                  </a:tcPr>
                </a:tc>
                <a:tc>
                  <a:txBody>
                    <a:bodyPr/>
                    <a:lstStyle/>
                    <a:p>
                      <a:pPr algn="ctr"/>
                      <a:r>
                        <a:rPr lang="en-US" sz="2400" dirty="0"/>
                        <a:t>Workplace Benefits</a:t>
                      </a:r>
                    </a:p>
                  </a:txBody>
                  <a:tcPr anchor="ctr">
                    <a:solidFill>
                      <a:schemeClr val="tx2"/>
                    </a:solidFill>
                  </a:tcPr>
                </a:tc>
                <a:extLst>
                  <a:ext uri="{0D108BD9-81ED-4DB2-BD59-A6C34878D82A}">
                    <a16:rowId xmlns:a16="http://schemas.microsoft.com/office/drawing/2014/main" val="4233127535"/>
                  </a:ext>
                </a:extLst>
              </a:tr>
              <a:tr h="676815">
                <a:tc>
                  <a:txBody>
                    <a:bodyPr/>
                    <a:lstStyle/>
                    <a:p>
                      <a:r>
                        <a:rPr lang="en-US" dirty="0">
                          <a:solidFill>
                            <a:schemeClr val="bg1"/>
                          </a:solidFill>
                        </a:rPr>
                        <a:t>Core</a:t>
                      </a:r>
                      <a:r>
                        <a:rPr lang="en-US" baseline="0" dirty="0">
                          <a:solidFill>
                            <a:schemeClr val="bg1"/>
                          </a:solidFill>
                        </a:rPr>
                        <a:t> Concepts</a:t>
                      </a:r>
                      <a:endParaRPr lang="en-US" dirty="0">
                        <a:solidFill>
                          <a:schemeClr val="bg1"/>
                        </a:solidFill>
                      </a:endParaRPr>
                    </a:p>
                  </a:txBody>
                  <a:tcPr anchor="ctr">
                    <a:solidFill>
                      <a:srgbClr val="0B9EC1"/>
                    </a:solidFill>
                  </a:tcPr>
                </a:tc>
                <a:tc>
                  <a:txBody>
                    <a:bodyPr/>
                    <a:lstStyle/>
                    <a:p>
                      <a:r>
                        <a:rPr lang="en-US" dirty="0">
                          <a:solidFill>
                            <a:schemeClr val="bg1"/>
                          </a:solidFill>
                        </a:rPr>
                        <a:t>Core Concepts</a:t>
                      </a:r>
                    </a:p>
                  </a:txBody>
                  <a:tcPr anchor="ctr">
                    <a:solidFill>
                      <a:srgbClr val="0B9EC1"/>
                    </a:solidFill>
                  </a:tcPr>
                </a:tc>
                <a:tc>
                  <a:txBody>
                    <a:bodyPr/>
                    <a:lstStyle/>
                    <a:p>
                      <a:pPr marL="0" marR="0" lvl="0" indent="0" algn="l" defTabSz="960072" rtl="0" eaLnBrk="1" fontAlgn="auto" latinLnBrk="0" hangingPunct="1">
                        <a:lnSpc>
                          <a:spcPct val="100000"/>
                        </a:lnSpc>
                        <a:spcBef>
                          <a:spcPts val="0"/>
                        </a:spcBef>
                        <a:spcAft>
                          <a:spcPts val="0"/>
                        </a:spcAft>
                        <a:buClrTx/>
                        <a:buSzTx/>
                        <a:buFontTx/>
                        <a:buNone/>
                        <a:tabLst/>
                        <a:defRPr/>
                      </a:pPr>
                      <a:r>
                        <a:rPr lang="en-US" dirty="0">
                          <a:solidFill>
                            <a:schemeClr val="bg1"/>
                          </a:solidFill>
                        </a:rPr>
                        <a:t>Core Concepts</a:t>
                      </a:r>
                    </a:p>
                  </a:txBody>
                  <a:tcPr anchor="ctr">
                    <a:solidFill>
                      <a:srgbClr val="0B9EC1"/>
                    </a:solidFill>
                  </a:tcPr>
                </a:tc>
                <a:extLst>
                  <a:ext uri="{0D108BD9-81ED-4DB2-BD59-A6C34878D82A}">
                    <a16:rowId xmlns:a16="http://schemas.microsoft.com/office/drawing/2014/main" val="2457667975"/>
                  </a:ext>
                </a:extLst>
              </a:tr>
              <a:tr h="676815">
                <a:tc>
                  <a:txBody>
                    <a:bodyPr/>
                    <a:lstStyle/>
                    <a:p>
                      <a:r>
                        <a:rPr lang="en-US" dirty="0"/>
                        <a:t>Products</a:t>
                      </a:r>
                    </a:p>
                  </a:txBody>
                  <a:tcPr anchor="ctr">
                    <a:solidFill>
                      <a:srgbClr val="FAC809"/>
                    </a:solidFill>
                  </a:tcPr>
                </a:tc>
                <a:tc>
                  <a:txBody>
                    <a:bodyPr/>
                    <a:lstStyle/>
                    <a:p>
                      <a:pPr marL="0" marR="0" lvl="0" indent="0" algn="l" defTabSz="960072" rtl="0" eaLnBrk="1" fontAlgn="auto" latinLnBrk="0" hangingPunct="1">
                        <a:lnSpc>
                          <a:spcPct val="100000"/>
                        </a:lnSpc>
                        <a:spcBef>
                          <a:spcPts val="0"/>
                        </a:spcBef>
                        <a:spcAft>
                          <a:spcPts val="0"/>
                        </a:spcAft>
                        <a:buClrTx/>
                        <a:buSzTx/>
                        <a:buFontTx/>
                        <a:buNone/>
                        <a:tabLst/>
                        <a:defRPr/>
                      </a:pPr>
                      <a:r>
                        <a:rPr lang="en-US" dirty="0"/>
                        <a:t>Products</a:t>
                      </a:r>
                    </a:p>
                  </a:txBody>
                  <a:tcPr anchor="ctr">
                    <a:solidFill>
                      <a:srgbClr val="FAC809"/>
                    </a:solidFill>
                  </a:tcPr>
                </a:tc>
                <a:tc>
                  <a:txBody>
                    <a:bodyPr/>
                    <a:lstStyle/>
                    <a:p>
                      <a:pPr marL="0" marR="0" lvl="0" indent="0" algn="l" defTabSz="960072" rtl="0" eaLnBrk="1" fontAlgn="auto" latinLnBrk="0" hangingPunct="1">
                        <a:lnSpc>
                          <a:spcPct val="100000"/>
                        </a:lnSpc>
                        <a:spcBef>
                          <a:spcPts val="0"/>
                        </a:spcBef>
                        <a:spcAft>
                          <a:spcPts val="0"/>
                        </a:spcAft>
                        <a:buClrTx/>
                        <a:buSzTx/>
                        <a:buFontTx/>
                        <a:buNone/>
                        <a:tabLst/>
                        <a:defRPr/>
                      </a:pPr>
                      <a:r>
                        <a:rPr lang="en-US" dirty="0"/>
                        <a:t>Benefits</a:t>
                      </a:r>
                    </a:p>
                  </a:txBody>
                  <a:tcPr anchor="ctr">
                    <a:solidFill>
                      <a:srgbClr val="FAC809"/>
                    </a:solidFill>
                  </a:tcPr>
                </a:tc>
                <a:extLst>
                  <a:ext uri="{0D108BD9-81ED-4DB2-BD59-A6C34878D82A}">
                    <a16:rowId xmlns:a16="http://schemas.microsoft.com/office/drawing/2014/main" val="3677898840"/>
                  </a:ext>
                </a:extLst>
              </a:tr>
              <a:tr h="676815">
                <a:tc>
                  <a:txBody>
                    <a:bodyPr/>
                    <a:lstStyle/>
                    <a:p>
                      <a:r>
                        <a:rPr lang="en-US" dirty="0">
                          <a:solidFill>
                            <a:schemeClr val="bg1"/>
                          </a:solidFill>
                        </a:rPr>
                        <a:t>Operations</a:t>
                      </a:r>
                    </a:p>
                  </a:txBody>
                  <a:tcPr anchor="ctr">
                    <a:solidFill>
                      <a:srgbClr val="008145"/>
                    </a:solidFill>
                  </a:tcPr>
                </a:tc>
                <a:tc>
                  <a:txBody>
                    <a:bodyPr/>
                    <a:lstStyle/>
                    <a:p>
                      <a:pPr marL="0" marR="0" lvl="0" indent="0" algn="l" defTabSz="960072" rtl="0" eaLnBrk="1" fontAlgn="auto" latinLnBrk="0" hangingPunct="1">
                        <a:lnSpc>
                          <a:spcPct val="100000"/>
                        </a:lnSpc>
                        <a:spcBef>
                          <a:spcPts val="0"/>
                        </a:spcBef>
                        <a:spcAft>
                          <a:spcPts val="0"/>
                        </a:spcAft>
                        <a:buClrTx/>
                        <a:buSzTx/>
                        <a:buFontTx/>
                        <a:buNone/>
                        <a:tabLst/>
                        <a:defRPr/>
                      </a:pPr>
                      <a:r>
                        <a:rPr lang="en-US" dirty="0">
                          <a:solidFill>
                            <a:schemeClr val="bg1"/>
                          </a:solidFill>
                        </a:rPr>
                        <a:t>Operations</a:t>
                      </a:r>
                    </a:p>
                  </a:txBody>
                  <a:tcPr anchor="ctr">
                    <a:solidFill>
                      <a:srgbClr val="008145"/>
                    </a:solidFill>
                  </a:tcPr>
                </a:tc>
                <a:tc>
                  <a:txBody>
                    <a:bodyPr/>
                    <a:lstStyle/>
                    <a:p>
                      <a:pPr marL="0" marR="0" lvl="0" indent="0" algn="l" defTabSz="960072" rtl="0" eaLnBrk="1" fontAlgn="auto" latinLnBrk="0" hangingPunct="1">
                        <a:lnSpc>
                          <a:spcPct val="100000"/>
                        </a:lnSpc>
                        <a:spcBef>
                          <a:spcPts val="0"/>
                        </a:spcBef>
                        <a:spcAft>
                          <a:spcPts val="0"/>
                        </a:spcAft>
                        <a:buClrTx/>
                        <a:buSzTx/>
                        <a:buFontTx/>
                        <a:buNone/>
                        <a:tabLst/>
                        <a:defRPr/>
                      </a:pPr>
                      <a:r>
                        <a:rPr lang="en-US" dirty="0">
                          <a:solidFill>
                            <a:schemeClr val="bg1"/>
                          </a:solidFill>
                        </a:rPr>
                        <a:t>Operations</a:t>
                      </a:r>
                    </a:p>
                  </a:txBody>
                  <a:tcPr anchor="ctr">
                    <a:solidFill>
                      <a:srgbClr val="008145"/>
                    </a:solidFill>
                  </a:tcPr>
                </a:tc>
                <a:extLst>
                  <a:ext uri="{0D108BD9-81ED-4DB2-BD59-A6C34878D82A}">
                    <a16:rowId xmlns:a16="http://schemas.microsoft.com/office/drawing/2014/main" val="1209931522"/>
                  </a:ext>
                </a:extLst>
              </a:tr>
              <a:tr h="676815">
                <a:tc>
                  <a:txBody>
                    <a:bodyPr/>
                    <a:lstStyle/>
                    <a:p>
                      <a:r>
                        <a:rPr lang="en-US" dirty="0"/>
                        <a:t>Regulatory Compliance</a:t>
                      </a:r>
                    </a:p>
                  </a:txBody>
                  <a:tcPr anchor="ctr">
                    <a:solidFill>
                      <a:srgbClr val="F7921D"/>
                    </a:solidFill>
                  </a:tcPr>
                </a:tc>
                <a:tc>
                  <a:txBody>
                    <a:bodyPr/>
                    <a:lstStyle/>
                    <a:p>
                      <a:pPr marL="0" marR="0" lvl="0" indent="0" algn="l" defTabSz="960072" rtl="0" eaLnBrk="1" fontAlgn="auto" latinLnBrk="0" hangingPunct="1">
                        <a:lnSpc>
                          <a:spcPct val="100000"/>
                        </a:lnSpc>
                        <a:spcBef>
                          <a:spcPts val="0"/>
                        </a:spcBef>
                        <a:spcAft>
                          <a:spcPts val="0"/>
                        </a:spcAft>
                        <a:buClrTx/>
                        <a:buSzTx/>
                        <a:buFontTx/>
                        <a:buNone/>
                        <a:tabLst/>
                        <a:defRPr/>
                      </a:pPr>
                      <a:r>
                        <a:rPr lang="en-US" dirty="0"/>
                        <a:t>Regulatory Compliance</a:t>
                      </a:r>
                    </a:p>
                  </a:txBody>
                  <a:tcPr anchor="ctr">
                    <a:solidFill>
                      <a:srgbClr val="F7921D"/>
                    </a:solidFill>
                  </a:tcPr>
                </a:tc>
                <a:tc>
                  <a:txBody>
                    <a:bodyPr/>
                    <a:lstStyle/>
                    <a:p>
                      <a:pPr marL="0" marR="0" lvl="0" indent="0" algn="l" defTabSz="960072" rtl="0" eaLnBrk="1" fontAlgn="auto" latinLnBrk="0" hangingPunct="1">
                        <a:lnSpc>
                          <a:spcPct val="100000"/>
                        </a:lnSpc>
                        <a:spcBef>
                          <a:spcPts val="0"/>
                        </a:spcBef>
                        <a:spcAft>
                          <a:spcPts val="0"/>
                        </a:spcAft>
                        <a:buClrTx/>
                        <a:buSzTx/>
                        <a:buFontTx/>
                        <a:buNone/>
                        <a:tabLst/>
                        <a:defRPr/>
                      </a:pPr>
                      <a:r>
                        <a:rPr lang="en-US" dirty="0"/>
                        <a:t>Regulatory Compliance</a:t>
                      </a:r>
                    </a:p>
                  </a:txBody>
                  <a:tcPr anchor="ctr">
                    <a:solidFill>
                      <a:srgbClr val="F7921D"/>
                    </a:solidFill>
                  </a:tcPr>
                </a:tc>
                <a:extLst>
                  <a:ext uri="{0D108BD9-81ED-4DB2-BD59-A6C34878D82A}">
                    <a16:rowId xmlns:a16="http://schemas.microsoft.com/office/drawing/2014/main" val="2709305120"/>
                  </a:ext>
                </a:extLst>
              </a:tr>
            </a:tbl>
          </a:graphicData>
        </a:graphic>
      </p:graphicFrame>
      <p:sp>
        <p:nvSpPr>
          <p:cNvPr id="13" name="Rectangle: Rounded Corners 1">
            <a:extLst>
              <a:ext uri="{FF2B5EF4-FFF2-40B4-BE49-F238E27FC236}">
                <a16:creationId xmlns:a16="http://schemas.microsoft.com/office/drawing/2014/main" id="{DC7C344D-9792-14DB-BE2D-6AA75335580B}"/>
              </a:ext>
            </a:extLst>
          </p:cNvPr>
          <p:cNvSpPr/>
          <p:nvPr/>
        </p:nvSpPr>
        <p:spPr>
          <a:xfrm>
            <a:off x="4194852" y="5133893"/>
            <a:ext cx="3802298" cy="75967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hlinkClick r:id="rId3">
                  <a:extLst>
                    <a:ext uri="{A12FA001-AC4F-418D-AE19-62706E023703}">
                      <ahyp:hlinkClr xmlns:ahyp="http://schemas.microsoft.com/office/drawing/2018/hyperlinkcolor" val="tx"/>
                    </a:ext>
                  </a:extLst>
                </a:hlinkClick>
              </a:rPr>
              <a:t>SEE COURSE CATALOG</a:t>
            </a:r>
            <a:endParaRPr lang="en-US" sz="2200" b="1" dirty="0">
              <a:solidFill>
                <a:schemeClr val="bg1"/>
              </a:solidFill>
            </a:endParaRPr>
          </a:p>
        </p:txBody>
      </p:sp>
    </p:spTree>
    <p:extLst>
      <p:ext uri="{BB962C8B-B14F-4D97-AF65-F5344CB8AC3E}">
        <p14:creationId xmlns:p14="http://schemas.microsoft.com/office/powerpoint/2010/main" val="101721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1"/>
            <a:ext cx="12191998" cy="787078"/>
          </a:xfrm>
        </p:spPr>
        <p:txBody>
          <a:bodyPr/>
          <a:lstStyle/>
          <a:p>
            <a:r>
              <a:rPr lang="en-US" dirty="0"/>
              <a:t>Learning Paths</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7</a:t>
            </a:fld>
            <a:endParaRPr lang="en-US" sz="900" dirty="0"/>
          </a:p>
        </p:txBody>
      </p:sp>
      <p:grpSp>
        <p:nvGrpSpPr>
          <p:cNvPr id="8" name="Group 7"/>
          <p:cNvGrpSpPr/>
          <p:nvPr/>
        </p:nvGrpSpPr>
        <p:grpSpPr>
          <a:xfrm>
            <a:off x="245398" y="3194840"/>
            <a:ext cx="3895872" cy="3482007"/>
            <a:chOff x="371021" y="1213821"/>
            <a:chExt cx="3349641" cy="3482007"/>
          </a:xfrm>
        </p:grpSpPr>
        <p:sp>
          <p:nvSpPr>
            <p:cNvPr id="2" name="Rectangle 1"/>
            <p:cNvSpPr/>
            <p:nvPr/>
          </p:nvSpPr>
          <p:spPr>
            <a:xfrm>
              <a:off x="371021" y="1213821"/>
              <a:ext cx="2627322" cy="523220"/>
            </a:xfrm>
            <a:prstGeom prst="rect">
              <a:avLst/>
            </a:prstGeom>
          </p:spPr>
          <p:txBody>
            <a:bodyPr wrap="none">
              <a:spAutoFit/>
            </a:bodyPr>
            <a:lstStyle/>
            <a:p>
              <a:pPr marL="4572" indent="0">
                <a:buNone/>
              </a:pPr>
              <a:r>
                <a:rPr lang="en-US" sz="2800" b="1" dirty="0">
                  <a:solidFill>
                    <a:srgbClr val="002F70"/>
                  </a:solidFill>
                </a:rPr>
                <a:t>Life Insurance</a:t>
              </a:r>
            </a:p>
          </p:txBody>
        </p:sp>
        <p:sp>
          <p:nvSpPr>
            <p:cNvPr id="9" name="TextBox 8">
              <a:extLst>
                <a:ext uri="{FF2B5EF4-FFF2-40B4-BE49-F238E27FC236}">
                  <a16:creationId xmlns:a16="http://schemas.microsoft.com/office/drawing/2014/main" id="{BE984DD8-33C1-404C-7307-0239E9A79F7B}"/>
                </a:ext>
              </a:extLst>
            </p:cNvPr>
            <p:cNvSpPr txBox="1"/>
            <p:nvPr/>
          </p:nvSpPr>
          <p:spPr>
            <a:xfrm>
              <a:off x="371021" y="1895061"/>
              <a:ext cx="3349641" cy="2800767"/>
            </a:xfrm>
            <a:prstGeom prst="rect">
              <a:avLst/>
            </a:prstGeom>
            <a:noFill/>
          </p:spPr>
          <p:txBody>
            <a:bodyPr wrap="square">
              <a:spAutoFit/>
            </a:bodyPr>
            <a:lstStyle/>
            <a:p>
              <a:pPr marL="182880" indent="-182880">
                <a:spcAft>
                  <a:spcPts val="1200"/>
                </a:spcAft>
                <a:buFont typeface="Arial" panose="020B0604020202020204" pitchFamily="34" charset="0"/>
                <a:buChar char="•"/>
              </a:pPr>
              <a:r>
                <a:rPr lang="en-US" sz="1800" dirty="0"/>
                <a:t>Life Insurance Fundamentals</a:t>
              </a:r>
            </a:p>
            <a:p>
              <a:pPr marL="182880" indent="-182880">
                <a:spcAft>
                  <a:spcPts val="1200"/>
                </a:spcAft>
                <a:buFont typeface="Arial" panose="020B0604020202020204" pitchFamily="34" charset="0"/>
                <a:buChar char="•"/>
              </a:pPr>
              <a:r>
                <a:rPr lang="en-US" dirty="0"/>
                <a:t>Life Insurance Products</a:t>
              </a:r>
            </a:p>
            <a:p>
              <a:pPr marL="182880" indent="-182880">
                <a:spcAft>
                  <a:spcPts val="1200"/>
                </a:spcAft>
                <a:buFont typeface="Arial" panose="020B0604020202020204" pitchFamily="34" charset="0"/>
                <a:buChar char="•"/>
              </a:pPr>
              <a:r>
                <a:rPr lang="en-US" dirty="0"/>
                <a:t>Life Insurance Underwriting</a:t>
              </a:r>
            </a:p>
            <a:p>
              <a:pPr marL="182880" indent="-182880">
                <a:spcAft>
                  <a:spcPts val="1200"/>
                </a:spcAft>
                <a:buFont typeface="Arial" panose="020B0604020202020204" pitchFamily="34" charset="0"/>
                <a:buChar char="•"/>
              </a:pPr>
              <a:r>
                <a:rPr lang="en-US" dirty="0"/>
                <a:t>Life Insurance Claims</a:t>
              </a:r>
            </a:p>
            <a:p>
              <a:pPr marL="182880" indent="-182880">
                <a:spcAft>
                  <a:spcPts val="1200"/>
                </a:spcAft>
                <a:buFont typeface="Arial" panose="020B0604020202020204" pitchFamily="34" charset="0"/>
                <a:buChar char="•"/>
              </a:pPr>
              <a:r>
                <a:rPr lang="en-US" dirty="0"/>
                <a:t>Life Insurance Policy Provisions</a:t>
              </a:r>
            </a:p>
            <a:p>
              <a:pPr marL="182880" indent="-182880">
                <a:spcAft>
                  <a:spcPts val="1200"/>
                </a:spcAft>
                <a:buFont typeface="Arial" panose="020B0604020202020204" pitchFamily="34" charset="0"/>
                <a:buChar char="•"/>
              </a:pPr>
              <a:r>
                <a:rPr lang="en-US" sz="1800" dirty="0"/>
                <a:t>Reinsurance</a:t>
              </a:r>
            </a:p>
          </p:txBody>
        </p:sp>
      </p:grpSp>
      <p:grpSp>
        <p:nvGrpSpPr>
          <p:cNvPr id="10" name="Group 9"/>
          <p:cNvGrpSpPr/>
          <p:nvPr/>
        </p:nvGrpSpPr>
        <p:grpSpPr>
          <a:xfrm>
            <a:off x="307087" y="1158957"/>
            <a:ext cx="2677042" cy="1912346"/>
            <a:chOff x="4123151" y="1213821"/>
            <a:chExt cx="2677042" cy="1912346"/>
          </a:xfrm>
        </p:grpSpPr>
        <p:sp>
          <p:nvSpPr>
            <p:cNvPr id="5" name="Rectangle 4">
              <a:extLst>
                <a:ext uri="{FF2B5EF4-FFF2-40B4-BE49-F238E27FC236}">
                  <a16:creationId xmlns:a16="http://schemas.microsoft.com/office/drawing/2014/main" id="{5B866D1E-E970-5051-39E3-E1587CFA1EBF}"/>
                </a:ext>
              </a:extLst>
            </p:cNvPr>
            <p:cNvSpPr/>
            <p:nvPr/>
          </p:nvSpPr>
          <p:spPr>
            <a:xfrm>
              <a:off x="4123151" y="1213821"/>
              <a:ext cx="1827423" cy="523220"/>
            </a:xfrm>
            <a:prstGeom prst="rect">
              <a:avLst/>
            </a:prstGeom>
          </p:spPr>
          <p:txBody>
            <a:bodyPr wrap="none">
              <a:spAutoFit/>
            </a:bodyPr>
            <a:lstStyle/>
            <a:p>
              <a:pPr marL="4572" indent="0">
                <a:buNone/>
              </a:pPr>
              <a:r>
                <a:rPr lang="en-US" sz="2800" b="1" dirty="0">
                  <a:solidFill>
                    <a:srgbClr val="002F70"/>
                  </a:solidFill>
                </a:rPr>
                <a:t>Annuities</a:t>
              </a:r>
            </a:p>
          </p:txBody>
        </p:sp>
        <p:sp>
          <p:nvSpPr>
            <p:cNvPr id="12" name="TextBox 11">
              <a:extLst>
                <a:ext uri="{FF2B5EF4-FFF2-40B4-BE49-F238E27FC236}">
                  <a16:creationId xmlns:a16="http://schemas.microsoft.com/office/drawing/2014/main" id="{9D4569D0-57C2-03C7-03ED-FB27F353D318}"/>
                </a:ext>
              </a:extLst>
            </p:cNvPr>
            <p:cNvSpPr txBox="1"/>
            <p:nvPr/>
          </p:nvSpPr>
          <p:spPr>
            <a:xfrm>
              <a:off x="4123151" y="1895061"/>
              <a:ext cx="2677042" cy="1231106"/>
            </a:xfrm>
            <a:prstGeom prst="rect">
              <a:avLst/>
            </a:prstGeom>
            <a:noFill/>
          </p:spPr>
          <p:txBody>
            <a:bodyPr wrap="square">
              <a:spAutoFit/>
            </a:bodyPr>
            <a:lstStyle/>
            <a:p>
              <a:pPr marL="182880" indent="-182880">
                <a:spcAft>
                  <a:spcPts val="1200"/>
                </a:spcAft>
                <a:buFont typeface="Arial" panose="020B0604020202020204" pitchFamily="34" charset="0"/>
                <a:buChar char="•"/>
              </a:pPr>
              <a:r>
                <a:rPr lang="en-US" sz="1800" dirty="0"/>
                <a:t>Annuity Fundamentals</a:t>
              </a:r>
            </a:p>
            <a:p>
              <a:pPr marL="182880" indent="-182880">
                <a:spcAft>
                  <a:spcPts val="1200"/>
                </a:spcAft>
                <a:buFont typeface="Arial" panose="020B0604020202020204" pitchFamily="34" charset="0"/>
                <a:buChar char="•"/>
              </a:pPr>
              <a:r>
                <a:rPr lang="en-US" sz="1800" dirty="0"/>
                <a:t>Annuity Administration</a:t>
              </a:r>
            </a:p>
            <a:p>
              <a:pPr marL="182880" indent="-182880">
                <a:spcAft>
                  <a:spcPts val="1200"/>
                </a:spcAft>
                <a:buFont typeface="Arial" panose="020B0604020202020204" pitchFamily="34" charset="0"/>
                <a:buChar char="•"/>
              </a:pPr>
              <a:r>
                <a:rPr lang="en-US" dirty="0"/>
                <a:t>Annuity Products</a:t>
              </a:r>
              <a:endParaRPr lang="en-US" sz="1800" dirty="0"/>
            </a:p>
          </p:txBody>
        </p:sp>
      </p:grpSp>
      <p:grpSp>
        <p:nvGrpSpPr>
          <p:cNvPr id="11" name="Group 10"/>
          <p:cNvGrpSpPr/>
          <p:nvPr/>
        </p:nvGrpSpPr>
        <p:grpSpPr>
          <a:xfrm>
            <a:off x="4141270" y="1158957"/>
            <a:ext cx="3699835" cy="2343233"/>
            <a:chOff x="7956137" y="1213821"/>
            <a:chExt cx="3699835" cy="2343233"/>
          </a:xfrm>
        </p:grpSpPr>
        <p:sp>
          <p:nvSpPr>
            <p:cNvPr id="7" name="Rectangle 6">
              <a:extLst>
                <a:ext uri="{FF2B5EF4-FFF2-40B4-BE49-F238E27FC236}">
                  <a16:creationId xmlns:a16="http://schemas.microsoft.com/office/drawing/2014/main" id="{F3E333B3-A527-72DB-D39A-D88A5C8DDEC5}"/>
                </a:ext>
              </a:extLst>
            </p:cNvPr>
            <p:cNvSpPr/>
            <p:nvPr/>
          </p:nvSpPr>
          <p:spPr>
            <a:xfrm>
              <a:off x="7956137" y="1213821"/>
              <a:ext cx="3520131" cy="523220"/>
            </a:xfrm>
            <a:prstGeom prst="rect">
              <a:avLst/>
            </a:prstGeom>
          </p:spPr>
          <p:txBody>
            <a:bodyPr wrap="none">
              <a:spAutoFit/>
            </a:bodyPr>
            <a:lstStyle/>
            <a:p>
              <a:pPr marL="4572" indent="0">
                <a:buNone/>
              </a:pPr>
              <a:r>
                <a:rPr lang="en-US" sz="2800" b="1" dirty="0">
                  <a:solidFill>
                    <a:srgbClr val="002F70"/>
                  </a:solidFill>
                </a:rPr>
                <a:t>Workplace Benefits</a:t>
              </a:r>
            </a:p>
          </p:txBody>
        </p:sp>
        <p:sp>
          <p:nvSpPr>
            <p:cNvPr id="14" name="TextBox 13">
              <a:extLst>
                <a:ext uri="{FF2B5EF4-FFF2-40B4-BE49-F238E27FC236}">
                  <a16:creationId xmlns:a16="http://schemas.microsoft.com/office/drawing/2014/main" id="{D66CEE39-859B-2146-EFCC-65D9DC21E7DB}"/>
                </a:ext>
              </a:extLst>
            </p:cNvPr>
            <p:cNvSpPr txBox="1"/>
            <p:nvPr/>
          </p:nvSpPr>
          <p:spPr>
            <a:xfrm>
              <a:off x="7956137" y="1895061"/>
              <a:ext cx="3699835" cy="1661993"/>
            </a:xfrm>
            <a:prstGeom prst="rect">
              <a:avLst/>
            </a:prstGeom>
            <a:noFill/>
          </p:spPr>
          <p:txBody>
            <a:bodyPr wrap="square">
              <a:spAutoFit/>
            </a:bodyPr>
            <a:lstStyle/>
            <a:p>
              <a:pPr marL="182880" indent="-182880">
                <a:spcAft>
                  <a:spcPts val="1200"/>
                </a:spcAft>
                <a:buFont typeface="Arial" panose="020B0604020202020204" pitchFamily="34" charset="0"/>
                <a:buChar char="•"/>
              </a:pPr>
              <a:r>
                <a:rPr lang="en-US" sz="1800" dirty="0"/>
                <a:t>Workplace Fundamentals</a:t>
              </a:r>
            </a:p>
            <a:p>
              <a:pPr marL="182880" indent="-182880">
                <a:spcAft>
                  <a:spcPts val="1200"/>
                </a:spcAft>
                <a:buFont typeface="Arial" panose="020B0604020202020204" pitchFamily="34" charset="0"/>
                <a:buChar char="•"/>
              </a:pPr>
              <a:r>
                <a:rPr lang="en-US" sz="1800" dirty="0"/>
                <a:t>Group Life Insurance</a:t>
              </a:r>
            </a:p>
            <a:p>
              <a:pPr marL="182880" indent="-182880">
                <a:spcAft>
                  <a:spcPts val="1200"/>
                </a:spcAft>
                <a:buFont typeface="Arial" panose="020B0604020202020204" pitchFamily="34" charset="0"/>
                <a:buChar char="•"/>
              </a:pPr>
              <a:r>
                <a:rPr lang="en-US" sz="1800" dirty="0"/>
                <a:t>Group Life Underwriting</a:t>
              </a:r>
            </a:p>
            <a:p>
              <a:pPr marL="182880" indent="-182880">
                <a:spcAft>
                  <a:spcPts val="1200"/>
                </a:spcAft>
                <a:buFont typeface="Arial" panose="020B0604020202020204" pitchFamily="34" charset="0"/>
                <a:buChar char="•"/>
              </a:pPr>
              <a:r>
                <a:rPr lang="en-US" dirty="0"/>
                <a:t>Institutional Retirement Products</a:t>
              </a:r>
              <a:endParaRPr lang="en-US" sz="1800" dirty="0"/>
            </a:p>
          </p:txBody>
        </p:sp>
      </p:grpSp>
      <p:grpSp>
        <p:nvGrpSpPr>
          <p:cNvPr id="6" name="Group 5">
            <a:extLst>
              <a:ext uri="{FF2B5EF4-FFF2-40B4-BE49-F238E27FC236}">
                <a16:creationId xmlns:a16="http://schemas.microsoft.com/office/drawing/2014/main" id="{B918A656-6487-D22F-CD93-879C6AB08E38}"/>
              </a:ext>
            </a:extLst>
          </p:cNvPr>
          <p:cNvGrpSpPr/>
          <p:nvPr/>
        </p:nvGrpSpPr>
        <p:grpSpPr>
          <a:xfrm>
            <a:off x="4141270" y="3594523"/>
            <a:ext cx="4210050" cy="1411705"/>
            <a:chOff x="7945560" y="4032088"/>
            <a:chExt cx="4210050" cy="1411705"/>
          </a:xfrm>
        </p:grpSpPr>
        <p:sp>
          <p:nvSpPr>
            <p:cNvPr id="15" name="Rectangle 14">
              <a:extLst>
                <a:ext uri="{FF2B5EF4-FFF2-40B4-BE49-F238E27FC236}">
                  <a16:creationId xmlns:a16="http://schemas.microsoft.com/office/drawing/2014/main" id="{16057397-55BE-FF20-44F8-9B8EA8F78B50}"/>
                </a:ext>
              </a:extLst>
            </p:cNvPr>
            <p:cNvSpPr/>
            <p:nvPr/>
          </p:nvSpPr>
          <p:spPr>
            <a:xfrm>
              <a:off x="7945560" y="4032088"/>
              <a:ext cx="3167633" cy="523220"/>
            </a:xfrm>
            <a:prstGeom prst="rect">
              <a:avLst/>
            </a:prstGeom>
          </p:spPr>
          <p:txBody>
            <a:bodyPr wrap="square">
              <a:spAutoFit/>
            </a:bodyPr>
            <a:lstStyle/>
            <a:p>
              <a:pPr marL="4572" indent="0">
                <a:buNone/>
              </a:pPr>
              <a:r>
                <a:rPr lang="en-US" sz="2800" b="1" dirty="0">
                  <a:solidFill>
                    <a:srgbClr val="002F70"/>
                  </a:solidFill>
                </a:rPr>
                <a:t>General Interest</a:t>
              </a:r>
            </a:p>
          </p:txBody>
        </p:sp>
        <p:sp>
          <p:nvSpPr>
            <p:cNvPr id="16" name="TextBox 15">
              <a:extLst>
                <a:ext uri="{FF2B5EF4-FFF2-40B4-BE49-F238E27FC236}">
                  <a16:creationId xmlns:a16="http://schemas.microsoft.com/office/drawing/2014/main" id="{4326067C-634C-00AF-5480-0E940F0E4078}"/>
                </a:ext>
              </a:extLst>
            </p:cNvPr>
            <p:cNvSpPr txBox="1"/>
            <p:nvPr/>
          </p:nvSpPr>
          <p:spPr>
            <a:xfrm>
              <a:off x="7945561" y="4643574"/>
              <a:ext cx="4210049" cy="800219"/>
            </a:xfrm>
            <a:prstGeom prst="rect">
              <a:avLst/>
            </a:prstGeom>
            <a:noFill/>
          </p:spPr>
          <p:txBody>
            <a:bodyPr wrap="square">
              <a:spAutoFit/>
            </a:bodyPr>
            <a:lstStyle/>
            <a:p>
              <a:pPr marL="182880" indent="-182880">
                <a:spcAft>
                  <a:spcPts val="1200"/>
                </a:spcAft>
                <a:buFont typeface="Arial" panose="020B0604020202020204" pitchFamily="34" charset="0"/>
                <a:buChar char="•"/>
              </a:pPr>
              <a:r>
                <a:rPr lang="en-US" sz="1800" dirty="0"/>
                <a:t>Artificial Intelligence (AI) Literacy</a:t>
              </a:r>
            </a:p>
            <a:p>
              <a:pPr marL="182880" indent="-182880">
                <a:spcAft>
                  <a:spcPts val="1200"/>
                </a:spcAft>
                <a:buFont typeface="Arial" panose="020B0604020202020204" pitchFamily="34" charset="0"/>
                <a:buChar char="•"/>
              </a:pPr>
              <a:r>
                <a:rPr lang="en-US" dirty="0"/>
                <a:t>Financial Literacy and Wellness</a:t>
              </a:r>
            </a:p>
          </p:txBody>
        </p:sp>
      </p:grpSp>
      <p:pic>
        <p:nvPicPr>
          <p:cNvPr id="17" name="Picture 16" descr="A high angle view of people sitting at a table&#10;&#10;Description automatically generated">
            <a:extLst>
              <a:ext uri="{FF2B5EF4-FFF2-40B4-BE49-F238E27FC236}">
                <a16:creationId xmlns:a16="http://schemas.microsoft.com/office/drawing/2014/main" id="{4A00E213-DDD5-5E6D-6F25-8973D55533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313" b="11916"/>
          <a:stretch/>
        </p:blipFill>
        <p:spPr>
          <a:xfrm>
            <a:off x="8477116" y="1158957"/>
            <a:ext cx="3407797" cy="4323431"/>
          </a:xfrm>
          <a:prstGeom prst="rect">
            <a:avLst/>
          </a:prstGeom>
        </p:spPr>
      </p:pic>
    </p:spTree>
    <p:extLst>
      <p:ext uri="{BB962C8B-B14F-4D97-AF65-F5344CB8AC3E}">
        <p14:creationId xmlns:p14="http://schemas.microsoft.com/office/powerpoint/2010/main" val="368456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2B91A742-65D2-9135-E0E1-2DD079518BD1}"/>
              </a:ext>
            </a:extLst>
          </p:cNvPr>
          <p:cNvCxnSpPr>
            <a:cxnSpLocks/>
          </p:cNvCxnSpPr>
          <p:nvPr/>
        </p:nvCxnSpPr>
        <p:spPr>
          <a:xfrm>
            <a:off x="3384371" y="3942327"/>
            <a:ext cx="44777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Title 3"/>
          <p:cNvSpPr>
            <a:spLocks noGrp="1"/>
          </p:cNvSpPr>
          <p:nvPr>
            <p:ph type="title"/>
          </p:nvPr>
        </p:nvSpPr>
        <p:spPr>
          <a:xfrm>
            <a:off x="2" y="0"/>
            <a:ext cx="12191998" cy="802037"/>
          </a:xfrm>
        </p:spPr>
        <p:txBody>
          <a:bodyPr/>
          <a:lstStyle/>
          <a:p>
            <a:r>
              <a:rPr lang="en-US" dirty="0"/>
              <a:t>Course Delivery</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8</a:t>
            </a:fld>
            <a:endParaRPr lang="en-US" sz="900" dirty="0"/>
          </a:p>
        </p:txBody>
      </p:sp>
      <p:sp>
        <p:nvSpPr>
          <p:cNvPr id="2" name="TextBox 1">
            <a:extLst>
              <a:ext uri="{FF2B5EF4-FFF2-40B4-BE49-F238E27FC236}">
                <a16:creationId xmlns:a16="http://schemas.microsoft.com/office/drawing/2014/main" id="{3FA1D5D7-29A6-3928-EE33-C3F6207138AA}"/>
              </a:ext>
            </a:extLst>
          </p:cNvPr>
          <p:cNvSpPr txBox="1"/>
          <p:nvPr/>
        </p:nvSpPr>
        <p:spPr>
          <a:xfrm>
            <a:off x="135276" y="1328582"/>
            <a:ext cx="3259605" cy="1015663"/>
          </a:xfrm>
          <a:prstGeom prst="rect">
            <a:avLst/>
          </a:prstGeom>
          <a:noFill/>
        </p:spPr>
        <p:txBody>
          <a:bodyPr wrap="square" rtlCol="0">
            <a:spAutoFit/>
          </a:bodyPr>
          <a:lstStyle/>
          <a:p>
            <a:pPr marL="457200" indent="-457200">
              <a:spcBef>
                <a:spcPts val="1800"/>
              </a:spcBef>
              <a:buClr>
                <a:srgbClr val="01427B"/>
              </a:buClr>
              <a:buSzPct val="150000"/>
              <a:buFont typeface="+mj-lt"/>
              <a:buAutoNum type="arabicPeriod"/>
            </a:pPr>
            <a:r>
              <a:rPr lang="en-US" sz="2000" dirty="0"/>
              <a:t>LOMA and LIMRA send our LMS Admin proxy files </a:t>
            </a:r>
          </a:p>
        </p:txBody>
      </p:sp>
      <p:sp>
        <p:nvSpPr>
          <p:cNvPr id="5" name="TextBox 4">
            <a:extLst>
              <a:ext uri="{FF2B5EF4-FFF2-40B4-BE49-F238E27FC236}">
                <a16:creationId xmlns:a16="http://schemas.microsoft.com/office/drawing/2014/main" id="{120BA8C3-5550-9CCB-BCDF-D32BEB77CFE6}"/>
              </a:ext>
            </a:extLst>
          </p:cNvPr>
          <p:cNvSpPr txBox="1"/>
          <p:nvPr/>
        </p:nvSpPr>
        <p:spPr>
          <a:xfrm>
            <a:off x="8646395" y="1851889"/>
            <a:ext cx="3159020" cy="707886"/>
          </a:xfrm>
          <a:prstGeom prst="rect">
            <a:avLst/>
          </a:prstGeom>
          <a:noFill/>
        </p:spPr>
        <p:txBody>
          <a:bodyPr wrap="square" rtlCol="0">
            <a:spAutoFit/>
          </a:bodyPr>
          <a:lstStyle/>
          <a:p>
            <a:pPr marL="457200" indent="-457200">
              <a:spcBef>
                <a:spcPts val="1800"/>
              </a:spcBef>
              <a:buClr>
                <a:srgbClr val="002F70"/>
              </a:buClr>
              <a:buSzPct val="150000"/>
              <a:buFont typeface="+mj-lt"/>
              <a:buAutoNum type="arabicPeriod" startAt="2"/>
            </a:pPr>
            <a:r>
              <a:rPr lang="en-US" sz="2000" dirty="0"/>
              <a:t>Our LMS Admin loads proxies in our LMS</a:t>
            </a:r>
          </a:p>
        </p:txBody>
      </p:sp>
      <p:sp>
        <p:nvSpPr>
          <p:cNvPr id="11" name="TextBox 10">
            <a:extLst>
              <a:ext uri="{FF2B5EF4-FFF2-40B4-BE49-F238E27FC236}">
                <a16:creationId xmlns:a16="http://schemas.microsoft.com/office/drawing/2014/main" id="{03A29C42-93DC-7ADD-6E09-C13D503567C8}"/>
              </a:ext>
            </a:extLst>
          </p:cNvPr>
          <p:cNvSpPr txBox="1"/>
          <p:nvPr/>
        </p:nvSpPr>
        <p:spPr>
          <a:xfrm>
            <a:off x="9443968" y="3609627"/>
            <a:ext cx="2813255" cy="707886"/>
          </a:xfrm>
          <a:prstGeom prst="rect">
            <a:avLst/>
          </a:prstGeom>
          <a:noFill/>
        </p:spPr>
        <p:txBody>
          <a:bodyPr wrap="square" rtlCol="0">
            <a:spAutoFit/>
          </a:bodyPr>
          <a:lstStyle/>
          <a:p>
            <a:pPr marL="457200" indent="-457200">
              <a:spcBef>
                <a:spcPts val="1800"/>
              </a:spcBef>
              <a:buClr>
                <a:srgbClr val="01427B"/>
              </a:buClr>
              <a:buSzPct val="150000"/>
              <a:buFont typeface="+mj-lt"/>
              <a:buAutoNum type="arabicPeriod" startAt="3"/>
            </a:pPr>
            <a:r>
              <a:rPr lang="en-US" sz="2000" dirty="0"/>
              <a:t>Our associates take courses</a:t>
            </a:r>
          </a:p>
        </p:txBody>
      </p:sp>
      <p:sp>
        <p:nvSpPr>
          <p:cNvPr id="12" name="TextBox 11">
            <a:extLst>
              <a:ext uri="{FF2B5EF4-FFF2-40B4-BE49-F238E27FC236}">
                <a16:creationId xmlns:a16="http://schemas.microsoft.com/office/drawing/2014/main" id="{16125515-1069-4BBC-3166-E8840F757EED}"/>
              </a:ext>
            </a:extLst>
          </p:cNvPr>
          <p:cNvSpPr txBox="1"/>
          <p:nvPr/>
        </p:nvSpPr>
        <p:spPr>
          <a:xfrm>
            <a:off x="4338507" y="5703945"/>
            <a:ext cx="2924225" cy="707886"/>
          </a:xfrm>
          <a:prstGeom prst="rect">
            <a:avLst/>
          </a:prstGeom>
          <a:noFill/>
        </p:spPr>
        <p:txBody>
          <a:bodyPr wrap="square" rtlCol="0">
            <a:spAutoFit/>
          </a:bodyPr>
          <a:lstStyle/>
          <a:p>
            <a:pPr marL="457200" indent="-457200">
              <a:spcBef>
                <a:spcPts val="1800"/>
              </a:spcBef>
              <a:buClr>
                <a:srgbClr val="002F70"/>
              </a:buClr>
              <a:buSzPct val="150000"/>
              <a:buFont typeface="+mj-lt"/>
              <a:buAutoNum type="arabicPeriod" startAt="4"/>
            </a:pPr>
            <a:r>
              <a:rPr lang="en-US" sz="2000" dirty="0"/>
              <a:t>Our LMS Admin runs usage reports</a:t>
            </a:r>
          </a:p>
        </p:txBody>
      </p:sp>
      <p:cxnSp>
        <p:nvCxnSpPr>
          <p:cNvPr id="21" name="Straight Arrow Connector 20">
            <a:extLst>
              <a:ext uri="{FF2B5EF4-FFF2-40B4-BE49-F238E27FC236}">
                <a16:creationId xmlns:a16="http://schemas.microsoft.com/office/drawing/2014/main" id="{9D75EC15-BEE4-A051-362A-28489050F6AA}"/>
              </a:ext>
            </a:extLst>
          </p:cNvPr>
          <p:cNvCxnSpPr>
            <a:cxnSpLocks/>
          </p:cNvCxnSpPr>
          <p:nvPr/>
        </p:nvCxnSpPr>
        <p:spPr>
          <a:xfrm flipH="1">
            <a:off x="3310759" y="2593522"/>
            <a:ext cx="4343420" cy="7519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2" name="Picture 2">
            <a:extLst>
              <a:ext uri="{FF2B5EF4-FFF2-40B4-BE49-F238E27FC236}">
                <a16:creationId xmlns:a16="http://schemas.microsoft.com/office/drawing/2014/main" id="{0A7D5287-7574-F891-3F85-65126B2DE5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5194" y="1746969"/>
            <a:ext cx="765543" cy="846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C089587-1AC0-B159-0D4E-35395057918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37490" y="5565604"/>
            <a:ext cx="948041" cy="948041"/>
          </a:xfrm>
          <a:prstGeom prst="rect">
            <a:avLst/>
          </a:prstGeom>
          <a:noFill/>
          <a:extLst>
            <a:ext uri="{909E8E84-426E-40DD-AFC4-6F175D3DCCD1}">
              <a14:hiddenFill xmlns:a14="http://schemas.microsoft.com/office/drawing/2010/main">
                <a:solidFill>
                  <a:srgbClr val="FFFFFF"/>
                </a:solidFill>
              </a14:hiddenFill>
            </a:ext>
          </a:extLst>
        </p:spPr>
      </p:pic>
      <p:cxnSp>
        <p:nvCxnSpPr>
          <p:cNvPr id="1027" name="Straight Arrow Connector 1026">
            <a:extLst>
              <a:ext uri="{FF2B5EF4-FFF2-40B4-BE49-F238E27FC236}">
                <a16:creationId xmlns:a16="http://schemas.microsoft.com/office/drawing/2014/main" id="{1536D9DD-4302-D9AF-CE85-2EE227875091}"/>
              </a:ext>
            </a:extLst>
          </p:cNvPr>
          <p:cNvCxnSpPr>
            <a:cxnSpLocks/>
          </p:cNvCxnSpPr>
          <p:nvPr/>
        </p:nvCxnSpPr>
        <p:spPr>
          <a:xfrm flipH="1">
            <a:off x="4162098" y="4355139"/>
            <a:ext cx="3699973" cy="12468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B91A742-65D2-9135-E0E1-2DD079518BD1}"/>
              </a:ext>
            </a:extLst>
          </p:cNvPr>
          <p:cNvCxnSpPr>
            <a:cxnSpLocks/>
          </p:cNvCxnSpPr>
          <p:nvPr/>
        </p:nvCxnSpPr>
        <p:spPr>
          <a:xfrm>
            <a:off x="4243914" y="1777031"/>
            <a:ext cx="3365622" cy="3140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30" name="Picture 6">
            <a:extLst>
              <a:ext uri="{FF2B5EF4-FFF2-40B4-BE49-F238E27FC236}">
                <a16:creationId xmlns:a16="http://schemas.microsoft.com/office/drawing/2014/main" id="{0F1CC470-961E-094A-AE27-45AED2172F10}"/>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228238" y="3609295"/>
            <a:ext cx="1070894" cy="8318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0A7D5287-7574-F891-3F85-65126B2DE5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9988" y="1411209"/>
            <a:ext cx="765543" cy="84655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79059" y="2870790"/>
            <a:ext cx="2365533" cy="1937084"/>
            <a:chOff x="418747" y="4336181"/>
            <a:chExt cx="2388684" cy="1956042"/>
          </a:xfrm>
        </p:grpSpPr>
        <p:sp>
          <p:nvSpPr>
            <p:cNvPr id="6" name="Rounded Rectangle 5"/>
            <p:cNvSpPr/>
            <p:nvPr/>
          </p:nvSpPr>
          <p:spPr>
            <a:xfrm>
              <a:off x="418747" y="4988195"/>
              <a:ext cx="2388684" cy="652014"/>
            </a:xfrm>
            <a:prstGeom prst="roundRect">
              <a:avLst/>
            </a:prstGeom>
            <a:solidFill>
              <a:srgbClr val="EBE8E5"/>
            </a:solidFill>
            <a:ln w="7620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18747" y="5640209"/>
              <a:ext cx="2388684" cy="652014"/>
            </a:xfrm>
            <a:prstGeom prst="roundRect">
              <a:avLst/>
            </a:prstGeom>
            <a:solidFill>
              <a:srgbClr val="EBE8E5"/>
            </a:solidFill>
            <a:ln w="7620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18747" y="4336181"/>
              <a:ext cx="2388684" cy="652014"/>
            </a:xfrm>
            <a:prstGeom prst="roundRect">
              <a:avLst/>
            </a:prstGeom>
            <a:solidFill>
              <a:srgbClr val="EBE8E5"/>
            </a:solidFill>
            <a:ln w="7620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6" name="TextBox 1035">
            <a:extLst>
              <a:ext uri="{FF2B5EF4-FFF2-40B4-BE49-F238E27FC236}">
                <a16:creationId xmlns:a16="http://schemas.microsoft.com/office/drawing/2014/main" id="{062088C8-D6C5-B66A-1EA9-431B1E3357C6}"/>
              </a:ext>
            </a:extLst>
          </p:cNvPr>
          <p:cNvSpPr txBox="1"/>
          <p:nvPr/>
        </p:nvSpPr>
        <p:spPr>
          <a:xfrm>
            <a:off x="448528" y="3599909"/>
            <a:ext cx="1810636" cy="461665"/>
          </a:xfrm>
          <a:prstGeom prst="rect">
            <a:avLst/>
          </a:prstGeom>
          <a:noFill/>
        </p:spPr>
        <p:txBody>
          <a:bodyPr wrap="square" rtlCol="0">
            <a:spAutoFit/>
          </a:bodyPr>
          <a:lstStyle/>
          <a:p>
            <a:pPr algn="ctr">
              <a:spcBef>
                <a:spcPts val="1800"/>
              </a:spcBef>
            </a:pPr>
            <a:r>
              <a:rPr lang="en-US" sz="2400" b="1" dirty="0">
                <a:solidFill>
                  <a:srgbClr val="002F70"/>
                </a:solidFill>
              </a:rPr>
              <a:t>LMS</a:t>
            </a:r>
          </a:p>
        </p:txBody>
      </p:sp>
      <p:sp>
        <p:nvSpPr>
          <p:cNvPr id="9" name="Oval 8"/>
          <p:cNvSpPr/>
          <p:nvPr/>
        </p:nvSpPr>
        <p:spPr>
          <a:xfrm>
            <a:off x="717630" y="3077681"/>
            <a:ext cx="231913" cy="231913"/>
          </a:xfrm>
          <a:prstGeom prst="ellipse">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7629" y="3719317"/>
            <a:ext cx="231913" cy="231913"/>
          </a:xfrm>
          <a:prstGeom prst="ellipse">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7628" y="4369070"/>
            <a:ext cx="231913" cy="231913"/>
          </a:xfrm>
          <a:prstGeom prst="ellipse">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42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1"/>
            <a:ext cx="12191998" cy="787078"/>
          </a:xfrm>
        </p:spPr>
        <p:txBody>
          <a:bodyPr>
            <a:normAutofit/>
          </a:bodyPr>
          <a:lstStyle/>
          <a:p>
            <a:pPr algn="l"/>
            <a:r>
              <a:rPr lang="en-US" dirty="0"/>
              <a:t>Next Steps</a:t>
            </a:r>
          </a:p>
        </p:txBody>
      </p:sp>
      <p:sp>
        <p:nvSpPr>
          <p:cNvPr id="3" name="TextBox 2"/>
          <p:cNvSpPr txBox="1"/>
          <p:nvPr/>
        </p:nvSpPr>
        <p:spPr>
          <a:xfrm>
            <a:off x="3314060" y="2547025"/>
            <a:ext cx="4509570" cy="1600438"/>
          </a:xfrm>
          <a:prstGeom prst="rect">
            <a:avLst/>
          </a:prstGeom>
          <a:solidFill>
            <a:srgbClr val="C4BFC0"/>
          </a:solidFill>
          <a:ln>
            <a:solidFill>
              <a:srgbClr val="C4BFC0"/>
            </a:solidFill>
          </a:ln>
        </p:spPr>
        <p:txBody>
          <a:bodyPr wrap="square" rtlCol="0">
            <a:spAutoFit/>
          </a:bodyPr>
          <a:lstStyle/>
          <a:p>
            <a:endParaRPr lang="en-US" sz="2400" dirty="0"/>
          </a:p>
          <a:p>
            <a:pPr algn="ctr"/>
            <a:r>
              <a:rPr lang="en-US" sz="2800" dirty="0"/>
              <a:t>Use this slide to describe next steps for your team(s) </a:t>
            </a:r>
          </a:p>
          <a:p>
            <a:endParaRPr lang="en-US" dirty="0"/>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286500" y="1377950"/>
            <a:ext cx="5905500" cy="3938588"/>
          </a:xfrm>
        </p:spPr>
      </p:pic>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9</a:t>
            </a:fld>
            <a:endParaRPr lang="en-US" sz="900" dirty="0"/>
          </a:p>
        </p:txBody>
      </p:sp>
    </p:spTree>
    <p:extLst>
      <p:ext uri="{BB962C8B-B14F-4D97-AF65-F5344CB8AC3E}">
        <p14:creationId xmlns:p14="http://schemas.microsoft.com/office/powerpoint/2010/main" val="3984854743"/>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100FC96706B347B9787DC84135ACDF" ma:contentTypeVersion="0" ma:contentTypeDescription="Create a new document." ma:contentTypeScope="" ma:versionID="1c7766fd2b121997d030795d0b9a3dc7">
  <xsd:schema xmlns:xsd="http://www.w3.org/2001/XMLSchema" xmlns:xs="http://www.w3.org/2001/XMLSchema" xmlns:p="http://schemas.microsoft.com/office/2006/metadata/properties" xmlns:ns2="648294d6-b97b-488b-b2aa-92f3dea167fd" targetNamespace="http://schemas.microsoft.com/office/2006/metadata/properties" ma:root="true" ma:fieldsID="f067b091a4bcaa63327bc7ffde8f82b6" ns2:_="">
    <xsd:import namespace="648294d6-b97b-488b-b2aa-92f3dea167f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294d6-b97b-488b-b2aa-92f3dea167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287CD4A8-A75F-4042-8B00-3ABE0B150ACA}">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648294d6-b97b-488b-b2aa-92f3dea167fd"/>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A6F9369-A815-443D-ABE0-92DA6260C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294d6-b97b-488b-b2aa-92f3dea167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12820</TotalTime>
  <Words>1157</Words>
  <Application>Microsoft Office PowerPoint</Application>
  <PresentationFormat>Widescreen</PresentationFormat>
  <Paragraphs>155</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Futura Std Medium</vt:lpstr>
      <vt:lpstr>Times New Roman</vt:lpstr>
      <vt:lpstr>2022 LIMRA-LOMA Presentation</vt:lpstr>
      <vt:lpstr>Industry Advantage</vt:lpstr>
      <vt:lpstr>LIMRA and LOMA: Empowering Members</vt:lpstr>
      <vt:lpstr>Our Employee Development Challenges</vt:lpstr>
      <vt:lpstr>Solution from LOMA and LIMRA: Industry Advantage</vt:lpstr>
      <vt:lpstr>Industry Advantage Library</vt:lpstr>
      <vt:lpstr>Industry Advantage Courses</vt:lpstr>
      <vt:lpstr>Learning Paths</vt:lpstr>
      <vt:lpstr>Course Delivery</vt:lpstr>
      <vt:lpstr>Next Steps</vt:lpstr>
      <vt:lpstr>PowerPoint Presentation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Tribble, Christie</cp:lastModifiedBy>
  <cp:revision>174</cp:revision>
  <dcterms:created xsi:type="dcterms:W3CDTF">2022-04-11T13:29:07Z</dcterms:created>
  <dcterms:modified xsi:type="dcterms:W3CDTF">2024-06-28T19:18:04Z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0x010100A5100FC96706B347B9787DC84135ACDF</vt:lpwstr>
  </property>
</Properties>
</file>